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1"/>
  </p:notesMasterIdLst>
  <p:sldIdLst>
    <p:sldId id="257" r:id="rId2"/>
    <p:sldId id="358" r:id="rId3"/>
    <p:sldId id="412" r:id="rId4"/>
    <p:sldId id="438" r:id="rId5"/>
    <p:sldId id="416" r:id="rId6"/>
    <p:sldId id="379" r:id="rId7"/>
    <p:sldId id="401" r:id="rId8"/>
    <p:sldId id="400" r:id="rId9"/>
    <p:sldId id="391" r:id="rId10"/>
    <p:sldId id="392" r:id="rId11"/>
    <p:sldId id="393" r:id="rId12"/>
    <p:sldId id="394" r:id="rId13"/>
    <p:sldId id="419" r:id="rId14"/>
    <p:sldId id="420" r:id="rId15"/>
    <p:sldId id="421" r:id="rId16"/>
    <p:sldId id="422" r:id="rId17"/>
    <p:sldId id="423" r:id="rId18"/>
    <p:sldId id="424" r:id="rId19"/>
    <p:sldId id="439" r:id="rId20"/>
    <p:sldId id="440" r:id="rId21"/>
    <p:sldId id="425" r:id="rId22"/>
    <p:sldId id="426" r:id="rId23"/>
    <p:sldId id="427" r:id="rId24"/>
    <p:sldId id="428" r:id="rId25"/>
    <p:sldId id="429" r:id="rId26"/>
    <p:sldId id="430" r:id="rId27"/>
    <p:sldId id="431" r:id="rId28"/>
    <p:sldId id="432" r:id="rId29"/>
    <p:sldId id="434" r:id="rId30"/>
    <p:sldId id="389" r:id="rId31"/>
    <p:sldId id="415" r:id="rId32"/>
    <p:sldId id="258" r:id="rId33"/>
    <p:sldId id="444" r:id="rId34"/>
    <p:sldId id="445" r:id="rId35"/>
    <p:sldId id="446" r:id="rId36"/>
    <p:sldId id="447" r:id="rId37"/>
    <p:sldId id="448" r:id="rId38"/>
    <p:sldId id="449" r:id="rId39"/>
    <p:sldId id="450" r:id="rId40"/>
    <p:sldId id="451" r:id="rId41"/>
    <p:sldId id="452" r:id="rId42"/>
    <p:sldId id="265" r:id="rId43"/>
    <p:sldId id="455" r:id="rId44"/>
    <p:sldId id="461" r:id="rId45"/>
    <p:sldId id="459" r:id="rId46"/>
    <p:sldId id="460" r:id="rId47"/>
    <p:sldId id="266" r:id="rId48"/>
    <p:sldId id="456" r:id="rId49"/>
    <p:sldId id="457" r:id="rId50"/>
    <p:sldId id="458" r:id="rId51"/>
    <p:sldId id="453" r:id="rId52"/>
    <p:sldId id="454" r:id="rId53"/>
    <p:sldId id="462" r:id="rId54"/>
    <p:sldId id="463" r:id="rId55"/>
    <p:sldId id="465" r:id="rId56"/>
    <p:sldId id="466" r:id="rId57"/>
    <p:sldId id="467" r:id="rId58"/>
    <p:sldId id="464" r:id="rId59"/>
    <p:sldId id="413" r:id="rId60"/>
    <p:sldId id="414" r:id="rId61"/>
    <p:sldId id="433" r:id="rId62"/>
    <p:sldId id="390" r:id="rId63"/>
    <p:sldId id="360" r:id="rId64"/>
    <p:sldId id="361" r:id="rId65"/>
    <p:sldId id="468" r:id="rId66"/>
    <p:sldId id="362" r:id="rId67"/>
    <p:sldId id="359" r:id="rId68"/>
    <p:sldId id="386" r:id="rId69"/>
    <p:sldId id="436" r:id="rId70"/>
    <p:sldId id="469" r:id="rId71"/>
    <p:sldId id="470" r:id="rId72"/>
    <p:sldId id="471" r:id="rId73"/>
    <p:sldId id="472" r:id="rId74"/>
    <p:sldId id="476" r:id="rId75"/>
    <p:sldId id="473" r:id="rId76"/>
    <p:sldId id="475" r:id="rId77"/>
    <p:sldId id="474" r:id="rId78"/>
    <p:sldId id="477" r:id="rId79"/>
    <p:sldId id="478" r:id="rId80"/>
    <p:sldId id="375" r:id="rId81"/>
    <p:sldId id="403" r:id="rId82"/>
    <p:sldId id="402" r:id="rId83"/>
    <p:sldId id="376" r:id="rId84"/>
    <p:sldId id="377" r:id="rId85"/>
    <p:sldId id="388" r:id="rId86"/>
    <p:sldId id="483" r:id="rId87"/>
    <p:sldId id="479" r:id="rId88"/>
    <p:sldId id="282" r:id="rId89"/>
    <p:sldId id="385" r:id="rId90"/>
    <p:sldId id="480" r:id="rId91"/>
    <p:sldId id="481" r:id="rId92"/>
    <p:sldId id="482" r:id="rId93"/>
    <p:sldId id="435" r:id="rId94"/>
    <p:sldId id="437" r:id="rId95"/>
    <p:sldId id="368" r:id="rId96"/>
    <p:sldId id="364" r:id="rId97"/>
    <p:sldId id="395" r:id="rId98"/>
    <p:sldId id="396" r:id="rId99"/>
    <p:sldId id="397" r:id="rId100"/>
    <p:sldId id="387" r:id="rId101"/>
    <p:sldId id="417" r:id="rId102"/>
    <p:sldId id="399" r:id="rId103"/>
    <p:sldId id="373" r:id="rId104"/>
    <p:sldId id="374" r:id="rId105"/>
    <p:sldId id="409" r:id="rId106"/>
    <p:sldId id="418" r:id="rId107"/>
    <p:sldId id="484" r:id="rId108"/>
    <p:sldId id="404" r:id="rId109"/>
    <p:sldId id="407"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47"/>
    <p:restoredTop sz="50000" autoAdjust="0"/>
  </p:normalViewPr>
  <p:slideViewPr>
    <p:cSldViewPr snapToGrid="0" snapToObjects="1">
      <p:cViewPr varScale="1">
        <p:scale>
          <a:sx n="101" d="100"/>
          <a:sy n="101" d="100"/>
        </p:scale>
        <p:origin x="1320"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8EE406-1D4A-7449-A7CC-F8650304FCF3}" type="datetimeFigureOut">
              <a:rPr lang="en-US" smtClean="0"/>
              <a:t>9/7/20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66B670-361A-BB45-8CD9-95944ED35518}" type="slidenum">
              <a:rPr lang="en-US" smtClean="0"/>
              <a:t>‹#›</a:t>
            </a:fld>
            <a:endParaRPr lang="en-US"/>
          </a:p>
        </p:txBody>
      </p:sp>
    </p:spTree>
    <p:extLst>
      <p:ext uri="{BB962C8B-B14F-4D97-AF65-F5344CB8AC3E}">
        <p14:creationId xmlns:p14="http://schemas.microsoft.com/office/powerpoint/2010/main" val="19850218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BEA156-D6FA-0C4E-8A39-3EEE7375CFA0}"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BEA156-D6FA-0C4E-8A39-3EEE7375CFA0}"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BEA156-D6FA-0C4E-8A39-3EEE7375CFA0}"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BEA156-D6FA-0C4E-8A39-3EEE7375CFA0}"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BEA156-D6FA-0C4E-8A39-3EEE7375CFA0}" type="datetimeFigureOut">
              <a:rPr lang="en-US" smtClean="0"/>
              <a:pPr/>
              <a:t>9/7/20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BEA156-D6FA-0C4E-8A39-3EEE7375CFA0}" type="datetimeFigureOut">
              <a:rPr lang="en-US" smtClean="0"/>
              <a:pPr/>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BEA156-D6FA-0C4E-8A39-3EEE7375CFA0}" type="datetimeFigureOut">
              <a:rPr lang="en-US" smtClean="0"/>
              <a:pPr/>
              <a:t>9/7/20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BEA156-D6FA-0C4E-8A39-3EEE7375CFA0}" type="datetimeFigureOut">
              <a:rPr lang="en-US" smtClean="0"/>
              <a:pPr/>
              <a:t>9/7/20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BEA156-D6FA-0C4E-8A39-3EEE7375CFA0}" type="datetimeFigureOut">
              <a:rPr lang="en-US" smtClean="0"/>
              <a:pPr/>
              <a:t>9/7/20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BEA156-D6FA-0C4E-8A39-3EEE7375CFA0}" type="datetimeFigureOut">
              <a:rPr lang="en-US" smtClean="0"/>
              <a:pPr/>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BEA156-D6FA-0C4E-8A39-3EEE7375CFA0}" type="datetimeFigureOut">
              <a:rPr lang="en-US" smtClean="0"/>
              <a:pPr/>
              <a:t>9/7/20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F54A33-503F-F847-BEBB-325A3AE39EC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EA156-D6FA-0C4E-8A39-3EEE7375CFA0}" type="datetimeFigureOut">
              <a:rPr lang="en-US" smtClean="0"/>
              <a:pPr/>
              <a:t>9/7/20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54A33-503F-F847-BEBB-325A3AE39EC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video.search.yahoo.com/search/video;_ylt=AwrC5pakictbfB0AbL_7w8QF;_ylu=X3oDMTBsOWdjMmRnBHNlYwNzZWFyY2gEdnRpZANWSURDMQ--;_ylc=X1MDOTY3ODEzMDcEX3IDMgRhY3RuA2NsawRiY2sDMGJkaWQwbGRyYTVldiUyNmIlM0QzJTI2cyUzRGU3BGNzcmNwdmlkA0tQT0MxekV3TGpFRnRrMEZXN1VWM3hqN05UQXVNZ0FBQUFCOF9TQWgEZnIDc2ZwBGZyMgNzYS1ncARncHJpZANUTVUzbnZBbVFGS3lIRk5Wbnc3LlpBBG10ZXN0aWQDVUkwMSUzRFZJREMxBG5fcnNsdAM2MARuX3N1Z2cDMQRvcmlnaW4DdmlkZW8uc2VhcmNoLnlhaG9vLmNvbQRwb3MDMQRwcXN0cgNqYWNrc29uIHBvbGxvY2sgYXQEcHFzdHJsAzE4BHFzdHJsAzIzBHF1ZXJ5A2phY2tzb24gcG9sbG9jayBhdCB3b3JrBHRfc3RtcAMxNTQwMDY2NjgyBHZ0ZXN0aWQDVklEQzE-?gprid=TMU3nvAmQFKyHFNVnw7.ZA&amp;pvid=KPOC1zEwLjEFtk0FW7UV3xj7NTAuMgAAAAB8_SAh&amp;p=jackson+pollock+at+work&amp;ei=UTF-8&amp;fr2=p:s,v:v,m:sa&amp;fr=sfp%23id=1&amp;vid=4a8101e9caafb061349a1669a296ba0f&amp;action=view"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fw2_v3nYZRY"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100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14563" y="-123825"/>
            <a:ext cx="5089525" cy="6858000"/>
          </a:xfrm>
          <a:prstGeom prst="rect">
            <a:avLst/>
          </a:prstGeom>
        </p:spPr>
      </p:pic>
      <p:sp>
        <p:nvSpPr>
          <p:cNvPr id="3" name="Rectangle 2"/>
          <p:cNvSpPr/>
          <p:nvPr/>
        </p:nvSpPr>
        <p:spPr>
          <a:xfrm>
            <a:off x="0" y="-123825"/>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437904" y="4530225"/>
            <a:ext cx="8363982" cy="1470025"/>
          </a:xfrm>
        </p:spPr>
        <p:txBody>
          <a:bodyPr/>
          <a:lstStyle/>
          <a:p>
            <a:r>
              <a:rPr lang="en-US" dirty="0">
                <a:solidFill>
                  <a:schemeClr val="bg2"/>
                </a:solidFill>
              </a:rPr>
              <a:t>Week 2 Art Elements</a:t>
            </a:r>
          </a:p>
        </p:txBody>
      </p:sp>
      <p:sp>
        <p:nvSpPr>
          <p:cNvPr id="7" name="Subtitle 6"/>
          <p:cNvSpPr>
            <a:spLocks noGrp="1"/>
          </p:cNvSpPr>
          <p:nvPr>
            <p:ph type="subTitle" idx="1"/>
          </p:nvPr>
        </p:nvSpPr>
        <p:spPr>
          <a:xfrm>
            <a:off x="1393495" y="6000250"/>
            <a:ext cx="6400800" cy="1752600"/>
          </a:xfrm>
        </p:spPr>
        <p:txBody>
          <a:bodyPr/>
          <a:lstStyle/>
          <a:p>
            <a:r>
              <a:rPr lang="en-US" dirty="0"/>
              <a:t>ARTS 1301.05 James Cost</a:t>
            </a:r>
          </a:p>
        </p:txBody>
      </p:sp>
      <p:pic>
        <p:nvPicPr>
          <p:cNvPr id="8" name="Picture 7"/>
          <p:cNvPicPr>
            <a:picLocks noChangeAspect="1"/>
          </p:cNvPicPr>
          <p:nvPr/>
        </p:nvPicPr>
        <p:blipFill>
          <a:blip r:embed="rId3"/>
          <a:stretch>
            <a:fillRect/>
          </a:stretch>
        </p:blipFill>
        <p:spPr>
          <a:xfrm>
            <a:off x="2312154" y="588783"/>
            <a:ext cx="4760010" cy="37800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dirty="0">
                <a:solidFill>
                  <a:schemeClr val="bg1"/>
                </a:solidFill>
              </a:rPr>
              <a:t>Art Deco</a:t>
            </a:r>
            <a:r>
              <a:rPr lang="en-US" sz="2400" b="1" dirty="0">
                <a:solidFill>
                  <a:schemeClr val="bg1"/>
                </a:solidFill>
              </a:rPr>
              <a:t>, </a:t>
            </a:r>
            <a:r>
              <a:rPr lang="en-US" sz="2400" b="1" i="1" dirty="0">
                <a:solidFill>
                  <a:schemeClr val="bg1"/>
                </a:solidFill>
                <a:latin typeface="Times"/>
                <a:cs typeface="Times"/>
              </a:rPr>
              <a:t>New York Airports Poster</a:t>
            </a:r>
            <a:r>
              <a:rPr lang="en-US" sz="2400" b="1" dirty="0">
                <a:solidFill>
                  <a:schemeClr val="bg1"/>
                </a:solidFill>
              </a:rPr>
              <a:t>, 1923 </a:t>
            </a:r>
            <a:endParaRPr lang="en-US" sz="2400" dirty="0">
              <a:solidFill>
                <a:schemeClr val="bg1"/>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3516" y="214923"/>
            <a:ext cx="4463562" cy="5665649"/>
          </a:xfrm>
          <a:prstGeom prst="rect">
            <a:avLst/>
          </a:prstGeom>
        </p:spPr>
      </p:pic>
    </p:spTree>
    <p:extLst>
      <p:ext uri="{BB962C8B-B14F-4D97-AF65-F5344CB8AC3E}">
        <p14:creationId xmlns:p14="http://schemas.microsoft.com/office/powerpoint/2010/main" val="21104611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612211"/>
            <a:ext cx="8363982" cy="2418314"/>
          </a:xfrm>
        </p:spPr>
        <p:txBody>
          <a:bodyPr>
            <a:normAutofit fontScale="90000"/>
          </a:bodyPr>
          <a:lstStyle/>
          <a:p>
            <a:r>
              <a:rPr lang="en-US" dirty="0">
                <a:solidFill>
                  <a:schemeClr val="bg2"/>
                </a:solidFill>
              </a:rPr>
              <a:t> </a:t>
            </a:r>
            <a:br>
              <a:rPr lang="en-US" dirty="0">
                <a:solidFill>
                  <a:schemeClr val="bg2"/>
                </a:solidFill>
              </a:rPr>
            </a:br>
            <a:r>
              <a:rPr lang="en-US" dirty="0">
                <a:solidFill>
                  <a:schemeClr val="bg2"/>
                </a:solidFill>
              </a:rPr>
              <a:t>The Elements</a:t>
            </a:r>
            <a:br>
              <a:rPr lang="en-US" dirty="0">
                <a:solidFill>
                  <a:schemeClr val="bg2"/>
                </a:solidFill>
              </a:rPr>
            </a:br>
            <a:r>
              <a:rPr lang="en-US" sz="6700" dirty="0">
                <a:solidFill>
                  <a:schemeClr val="bg2"/>
                </a:solidFill>
              </a:rPr>
              <a:t>Texture</a:t>
            </a:r>
          </a:p>
        </p:txBody>
      </p:sp>
    </p:spTree>
    <p:extLst>
      <p:ext uri="{BB962C8B-B14F-4D97-AF65-F5344CB8AC3E}">
        <p14:creationId xmlns:p14="http://schemas.microsoft.com/office/powerpoint/2010/main" val="4215566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2116667"/>
            <a:ext cx="8363982" cy="1913858"/>
          </a:xfrm>
        </p:spPr>
        <p:txBody>
          <a:bodyPr anchor="t">
            <a:normAutofit/>
          </a:bodyPr>
          <a:lstStyle/>
          <a:p>
            <a:pPr algn="l"/>
            <a:r>
              <a:rPr lang="en-US" dirty="0">
                <a:solidFill>
                  <a:srgbClr val="FFFFFF"/>
                </a:solidFill>
              </a:rPr>
              <a:t>Texture we can touch and feel is called Tactile Texture.</a:t>
            </a:r>
          </a:p>
        </p:txBody>
      </p:sp>
    </p:spTree>
    <p:extLst>
      <p:ext uri="{BB962C8B-B14F-4D97-AF65-F5344CB8AC3E}">
        <p14:creationId xmlns:p14="http://schemas.microsoft.com/office/powerpoint/2010/main" val="39892121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68687" y="6046991"/>
            <a:ext cx="8094300" cy="461665"/>
          </a:xfrm>
          <a:prstGeom prst="rect">
            <a:avLst/>
          </a:prstGeom>
          <a:noFill/>
        </p:spPr>
        <p:txBody>
          <a:bodyPr wrap="square" rtlCol="0">
            <a:spAutoFit/>
          </a:bodyPr>
          <a:lstStyle/>
          <a:p>
            <a:pPr algn="ctr"/>
            <a:r>
              <a:rPr lang="en-US" sz="2400" b="1" dirty="0" err="1">
                <a:solidFill>
                  <a:schemeClr val="bg1"/>
                </a:solidFill>
              </a:rPr>
              <a:t>Meret</a:t>
            </a:r>
            <a:r>
              <a:rPr lang="en-US" sz="2400" b="1" dirty="0">
                <a:solidFill>
                  <a:schemeClr val="bg1"/>
                </a:solidFill>
              </a:rPr>
              <a:t> Oppenheim, </a:t>
            </a:r>
            <a:r>
              <a:rPr lang="en-US" sz="2400" b="1" i="1" dirty="0" err="1">
                <a:solidFill>
                  <a:schemeClr val="bg1"/>
                </a:solidFill>
                <a:latin typeface="Times"/>
                <a:cs typeface="Times"/>
              </a:rPr>
              <a:t>Objext</a:t>
            </a:r>
            <a:r>
              <a:rPr lang="en-US" sz="2400" b="1" dirty="0">
                <a:solidFill>
                  <a:schemeClr val="bg1"/>
                </a:solidFill>
              </a:rPr>
              <a:t>, Paris 1936</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967153" y="656492"/>
            <a:ext cx="7191565" cy="4775199"/>
          </a:xfrm>
          <a:prstGeom prst="rect">
            <a:avLst/>
          </a:prstGeom>
        </p:spPr>
      </p:pic>
    </p:spTree>
    <p:extLst>
      <p:ext uri="{BB962C8B-B14F-4D97-AF65-F5344CB8AC3E}">
        <p14:creationId xmlns:p14="http://schemas.microsoft.com/office/powerpoint/2010/main" val="40451885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68687" y="6120236"/>
            <a:ext cx="8094300" cy="461665"/>
          </a:xfrm>
          <a:prstGeom prst="rect">
            <a:avLst/>
          </a:prstGeom>
          <a:noFill/>
        </p:spPr>
        <p:txBody>
          <a:bodyPr wrap="square" rtlCol="0">
            <a:spAutoFit/>
          </a:bodyPr>
          <a:lstStyle/>
          <a:p>
            <a:pPr algn="ctr"/>
            <a:r>
              <a:rPr lang="en-US" sz="2400" b="1" dirty="0">
                <a:solidFill>
                  <a:schemeClr val="bg1"/>
                </a:solidFill>
              </a:rPr>
              <a:t>Smooth – </a:t>
            </a:r>
            <a:r>
              <a:rPr lang="en-US" sz="2400" b="1" dirty="0" err="1">
                <a:solidFill>
                  <a:schemeClr val="bg1"/>
                </a:solidFill>
              </a:rPr>
              <a:t>Michaelangelo</a:t>
            </a:r>
            <a:r>
              <a:rPr lang="en-US" sz="2400" b="1" dirty="0">
                <a:solidFill>
                  <a:schemeClr val="bg1"/>
                </a:solidFill>
              </a:rPr>
              <a:t>, </a:t>
            </a:r>
            <a:r>
              <a:rPr lang="en-US" sz="2400" b="1" i="1" dirty="0">
                <a:solidFill>
                  <a:schemeClr val="bg1"/>
                </a:solidFill>
                <a:latin typeface="Times"/>
                <a:cs typeface="Times"/>
              </a:rPr>
              <a:t>Pieta</a:t>
            </a:r>
            <a:r>
              <a:rPr lang="en-US" sz="2400" b="1" dirty="0">
                <a:solidFill>
                  <a:schemeClr val="bg1"/>
                </a:solidFill>
              </a:rPr>
              <a:t>, Marble 1501</a:t>
            </a:r>
            <a:endParaRPr lang="en-US" sz="2400" dirty="0">
              <a:solidFill>
                <a:schemeClr val="bg1"/>
              </a:solidFill>
            </a:endParaRPr>
          </a:p>
        </p:txBody>
      </p:sp>
      <p:pic>
        <p:nvPicPr>
          <p:cNvPr id="2" name="Picture 1"/>
          <p:cNvPicPr>
            <a:picLocks noChangeAspect="1"/>
          </p:cNvPicPr>
          <p:nvPr/>
        </p:nvPicPr>
        <p:blipFill>
          <a:blip r:embed="rId2"/>
          <a:stretch>
            <a:fillRect/>
          </a:stretch>
        </p:blipFill>
        <p:spPr>
          <a:xfrm>
            <a:off x="1955190" y="441093"/>
            <a:ext cx="5442203" cy="5679143"/>
          </a:xfrm>
          <a:prstGeom prst="rect">
            <a:avLst/>
          </a:prstGeom>
        </p:spPr>
      </p:pic>
    </p:spTree>
    <p:extLst>
      <p:ext uri="{BB962C8B-B14F-4D97-AF65-F5344CB8AC3E}">
        <p14:creationId xmlns:p14="http://schemas.microsoft.com/office/powerpoint/2010/main" val="12841454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68687" y="6242371"/>
            <a:ext cx="8094300" cy="461665"/>
          </a:xfrm>
          <a:prstGeom prst="rect">
            <a:avLst/>
          </a:prstGeom>
          <a:noFill/>
        </p:spPr>
        <p:txBody>
          <a:bodyPr wrap="square" rtlCol="0">
            <a:spAutoFit/>
          </a:bodyPr>
          <a:lstStyle/>
          <a:p>
            <a:pPr algn="ctr"/>
            <a:r>
              <a:rPr lang="en-US" sz="2400" b="1" dirty="0">
                <a:solidFill>
                  <a:schemeClr val="bg1"/>
                </a:solidFill>
              </a:rPr>
              <a:t>Rough – </a:t>
            </a:r>
            <a:r>
              <a:rPr lang="en-US" sz="2400" b="1" dirty="0" err="1">
                <a:solidFill>
                  <a:schemeClr val="bg1"/>
                </a:solidFill>
              </a:rPr>
              <a:t>Michaelangelo</a:t>
            </a:r>
            <a:r>
              <a:rPr lang="en-US" sz="2400" b="1" dirty="0">
                <a:solidFill>
                  <a:schemeClr val="bg1"/>
                </a:solidFill>
              </a:rPr>
              <a:t>, </a:t>
            </a:r>
            <a:r>
              <a:rPr lang="en-US" sz="2400" b="1" i="1" dirty="0">
                <a:solidFill>
                  <a:schemeClr val="bg1"/>
                </a:solidFill>
                <a:latin typeface="Times"/>
                <a:cs typeface="Times"/>
              </a:rPr>
              <a:t>Atlas Slave</a:t>
            </a:r>
            <a:r>
              <a:rPr lang="en-US" sz="2400" b="1" dirty="0">
                <a:solidFill>
                  <a:schemeClr val="bg1"/>
                </a:solidFill>
              </a:rPr>
              <a:t>, marble 1563 </a:t>
            </a:r>
            <a:endParaRPr lang="en-US" sz="2400" dirty="0">
              <a:solidFill>
                <a:schemeClr val="bg1"/>
              </a:solidFill>
            </a:endParaRPr>
          </a:p>
        </p:txBody>
      </p:sp>
      <p:pic>
        <p:nvPicPr>
          <p:cNvPr id="6" name="Picture 5"/>
          <p:cNvPicPr>
            <a:picLocks noChangeAspect="1"/>
          </p:cNvPicPr>
          <p:nvPr/>
        </p:nvPicPr>
        <p:blipFill>
          <a:blip r:embed="rId2"/>
          <a:stretch>
            <a:fillRect/>
          </a:stretch>
        </p:blipFill>
        <p:spPr>
          <a:xfrm>
            <a:off x="2701220" y="211714"/>
            <a:ext cx="3844602" cy="5766903"/>
          </a:xfrm>
          <a:prstGeom prst="rect">
            <a:avLst/>
          </a:prstGeom>
        </p:spPr>
      </p:pic>
    </p:spTree>
    <p:extLst>
      <p:ext uri="{BB962C8B-B14F-4D97-AF65-F5344CB8AC3E}">
        <p14:creationId xmlns:p14="http://schemas.microsoft.com/office/powerpoint/2010/main" val="16418969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68687" y="6046991"/>
            <a:ext cx="8094300" cy="461665"/>
          </a:xfrm>
          <a:prstGeom prst="rect">
            <a:avLst/>
          </a:prstGeom>
          <a:noFill/>
        </p:spPr>
        <p:txBody>
          <a:bodyPr wrap="square" rtlCol="0">
            <a:spAutoFit/>
          </a:bodyPr>
          <a:lstStyle/>
          <a:p>
            <a:pPr algn="ctr"/>
            <a:r>
              <a:rPr lang="en-US" sz="2400" b="1" dirty="0">
                <a:solidFill>
                  <a:schemeClr val="bg1"/>
                </a:solidFill>
              </a:rPr>
              <a:t>Textured sculpture</a:t>
            </a:r>
            <a:endParaRPr lang="en-US" sz="2400" dirty="0">
              <a:solidFill>
                <a:schemeClr val="bg1"/>
              </a:solidFill>
            </a:endParaRPr>
          </a:p>
        </p:txBody>
      </p:sp>
      <p:pic>
        <p:nvPicPr>
          <p:cNvPr id="7" name="Picture 6"/>
          <p:cNvPicPr>
            <a:picLocks noChangeAspect="1"/>
          </p:cNvPicPr>
          <p:nvPr/>
        </p:nvPicPr>
        <p:blipFill>
          <a:blip r:embed="rId2"/>
          <a:stretch>
            <a:fillRect/>
          </a:stretch>
        </p:blipFill>
        <p:spPr>
          <a:xfrm>
            <a:off x="952500" y="669100"/>
            <a:ext cx="7239000" cy="5080000"/>
          </a:xfrm>
          <a:prstGeom prst="rect">
            <a:avLst/>
          </a:prstGeom>
        </p:spPr>
      </p:pic>
    </p:spTree>
    <p:extLst>
      <p:ext uri="{BB962C8B-B14F-4D97-AF65-F5344CB8AC3E}">
        <p14:creationId xmlns:p14="http://schemas.microsoft.com/office/powerpoint/2010/main" val="3793078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437904" y="2116667"/>
            <a:ext cx="8363982" cy="3708400"/>
          </a:xfrm>
        </p:spPr>
        <p:txBody>
          <a:bodyPr anchor="t">
            <a:normAutofit/>
          </a:bodyPr>
          <a:lstStyle/>
          <a:p>
            <a:pPr algn="l"/>
            <a:r>
              <a:rPr lang="en-US" dirty="0"/>
              <a:t>We call texture that REPRESENTS Tactile texture — VISUAL TEXTURE.</a:t>
            </a:r>
          </a:p>
        </p:txBody>
      </p:sp>
    </p:spTree>
    <p:extLst>
      <p:ext uri="{BB962C8B-B14F-4D97-AF65-F5344CB8AC3E}">
        <p14:creationId xmlns:p14="http://schemas.microsoft.com/office/powerpoint/2010/main" val="40800345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437904" y="2116667"/>
            <a:ext cx="8363982" cy="3708400"/>
          </a:xfrm>
        </p:spPr>
        <p:txBody>
          <a:bodyPr anchor="t">
            <a:normAutofit/>
          </a:bodyPr>
          <a:lstStyle/>
          <a:p>
            <a:pPr algn="l"/>
            <a:r>
              <a:rPr lang="en-US" dirty="0">
                <a:solidFill>
                  <a:srgbClr val="FFFFFF"/>
                </a:solidFill>
              </a:rPr>
              <a:t>We call texture that REPRESENTS Tactile texture — Visual </a:t>
            </a:r>
            <a:r>
              <a:rPr lang="en-US" dirty="0" err="1">
                <a:solidFill>
                  <a:srgbClr val="FFFFFF"/>
                </a:solidFill>
              </a:rPr>
              <a:t>Texure</a:t>
            </a:r>
            <a:r>
              <a:rPr lang="en-US" dirty="0">
                <a:solidFill>
                  <a:srgbClr val="FFFFFF"/>
                </a:solidFill>
              </a:rPr>
              <a:t>.</a:t>
            </a:r>
          </a:p>
        </p:txBody>
      </p:sp>
      <p:pic>
        <p:nvPicPr>
          <p:cNvPr id="4" name="Picture 3">
            <a:extLst>
              <a:ext uri="{FF2B5EF4-FFF2-40B4-BE49-F238E27FC236}">
                <a16:creationId xmlns:a16="http://schemas.microsoft.com/office/drawing/2014/main" id="{7A097016-7D5A-D242-BD6A-2C8F8B926EF1}"/>
              </a:ext>
            </a:extLst>
          </p:cNvPr>
          <p:cNvPicPr>
            <a:picLocks noChangeAspect="1"/>
          </p:cNvPicPr>
          <p:nvPr/>
        </p:nvPicPr>
        <p:blipFill>
          <a:blip r:embed="rId2"/>
          <a:stretch>
            <a:fillRect/>
          </a:stretch>
        </p:blipFill>
        <p:spPr>
          <a:xfrm rot="16200000">
            <a:off x="2361112" y="1311322"/>
            <a:ext cx="4652832" cy="6017270"/>
          </a:xfrm>
          <a:prstGeom prst="rect">
            <a:avLst/>
          </a:prstGeom>
        </p:spPr>
      </p:pic>
      <p:sp>
        <p:nvSpPr>
          <p:cNvPr id="5" name="TextBox 4">
            <a:extLst>
              <a:ext uri="{FF2B5EF4-FFF2-40B4-BE49-F238E27FC236}">
                <a16:creationId xmlns:a16="http://schemas.microsoft.com/office/drawing/2014/main" id="{03F69D0C-2803-1841-9F29-C23298EA6885}"/>
              </a:ext>
            </a:extLst>
          </p:cNvPr>
          <p:cNvSpPr txBox="1"/>
          <p:nvPr/>
        </p:nvSpPr>
        <p:spPr>
          <a:xfrm>
            <a:off x="0" y="334871"/>
            <a:ext cx="9143999" cy="1508105"/>
          </a:xfrm>
          <a:prstGeom prst="rect">
            <a:avLst/>
          </a:prstGeom>
          <a:noFill/>
        </p:spPr>
        <p:txBody>
          <a:bodyPr wrap="square" rtlCol="0">
            <a:spAutoFit/>
          </a:bodyPr>
          <a:lstStyle/>
          <a:p>
            <a:pPr algn="ctr"/>
            <a:r>
              <a:rPr lang="en-US" sz="6000" b="1" dirty="0"/>
              <a:t>Visual Texture</a:t>
            </a:r>
          </a:p>
          <a:p>
            <a:pPr algn="ctr"/>
            <a:r>
              <a:rPr lang="en-US" sz="3200" dirty="0"/>
              <a:t>Visual Textures made with an ink pen</a:t>
            </a:r>
          </a:p>
        </p:txBody>
      </p:sp>
    </p:spTree>
    <p:extLst>
      <p:ext uri="{BB962C8B-B14F-4D97-AF65-F5344CB8AC3E}">
        <p14:creationId xmlns:p14="http://schemas.microsoft.com/office/powerpoint/2010/main" val="26856528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8687" y="6046991"/>
            <a:ext cx="8094300" cy="461665"/>
          </a:xfrm>
          <a:prstGeom prst="rect">
            <a:avLst/>
          </a:prstGeom>
          <a:noFill/>
        </p:spPr>
        <p:txBody>
          <a:bodyPr wrap="square" rtlCol="0">
            <a:spAutoFit/>
          </a:bodyPr>
          <a:lstStyle/>
          <a:p>
            <a:pPr algn="ctr"/>
            <a:r>
              <a:rPr lang="en-US" sz="2400" b="1" dirty="0"/>
              <a:t>Visual texture made with color pencil still life drawing</a:t>
            </a:r>
            <a:endParaRPr lang="en-US" sz="2400" dirty="0"/>
          </a:p>
        </p:txBody>
      </p:sp>
      <p:pic>
        <p:nvPicPr>
          <p:cNvPr id="7" name="Picture 6">
            <a:extLst>
              <a:ext uri="{FF2B5EF4-FFF2-40B4-BE49-F238E27FC236}">
                <a16:creationId xmlns:a16="http://schemas.microsoft.com/office/drawing/2014/main" id="{F7A92790-2B14-9C48-B880-D81D8BC26FD0}"/>
              </a:ext>
            </a:extLst>
          </p:cNvPr>
          <p:cNvPicPr>
            <a:picLocks noChangeAspect="1"/>
          </p:cNvPicPr>
          <p:nvPr/>
        </p:nvPicPr>
        <p:blipFill>
          <a:blip r:embed="rId2"/>
          <a:stretch>
            <a:fillRect/>
          </a:stretch>
        </p:blipFill>
        <p:spPr>
          <a:xfrm>
            <a:off x="723251" y="534807"/>
            <a:ext cx="7667841" cy="5512184"/>
          </a:xfrm>
          <a:prstGeom prst="rect">
            <a:avLst/>
          </a:prstGeom>
        </p:spPr>
      </p:pic>
    </p:spTree>
    <p:extLst>
      <p:ext uri="{BB962C8B-B14F-4D97-AF65-F5344CB8AC3E}">
        <p14:creationId xmlns:p14="http://schemas.microsoft.com/office/powerpoint/2010/main" val="38201101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91922" y="6011538"/>
            <a:ext cx="8094300" cy="830997"/>
          </a:xfrm>
          <a:prstGeom prst="rect">
            <a:avLst/>
          </a:prstGeom>
          <a:noFill/>
        </p:spPr>
        <p:txBody>
          <a:bodyPr wrap="square" rtlCol="0">
            <a:spAutoFit/>
          </a:bodyPr>
          <a:lstStyle/>
          <a:p>
            <a:pPr algn="ctr"/>
            <a:r>
              <a:rPr lang="en-US" sz="2400" b="1" i="1" dirty="0">
                <a:solidFill>
                  <a:schemeClr val="bg1"/>
                </a:solidFill>
              </a:rPr>
              <a:t>Visual Texture: Brubeck</a:t>
            </a:r>
            <a:r>
              <a:rPr lang="en-US" sz="2400" b="1" dirty="0">
                <a:solidFill>
                  <a:schemeClr val="bg1"/>
                </a:solidFill>
              </a:rPr>
              <a:t>, Steven Cost, acrylics </a:t>
            </a:r>
          </a:p>
          <a:p>
            <a:pPr algn="ctr"/>
            <a:r>
              <a:rPr lang="en-US" sz="2400" b="1" dirty="0">
                <a:solidFill>
                  <a:schemeClr val="bg1"/>
                </a:solidFill>
              </a:rPr>
              <a:t>on textured canvas</a:t>
            </a:r>
            <a:endParaRPr lang="en-US" sz="2400" dirty="0">
              <a:solidFill>
                <a:schemeClr val="bg1"/>
              </a:solidFill>
            </a:endParaRPr>
          </a:p>
        </p:txBody>
      </p:sp>
      <p:pic>
        <p:nvPicPr>
          <p:cNvPr id="6" name="Picture 5"/>
          <p:cNvPicPr>
            <a:picLocks noChangeAspect="1"/>
          </p:cNvPicPr>
          <p:nvPr/>
        </p:nvPicPr>
        <p:blipFill>
          <a:blip r:embed="rId2"/>
          <a:stretch>
            <a:fillRect/>
          </a:stretch>
        </p:blipFill>
        <p:spPr>
          <a:xfrm>
            <a:off x="691922" y="616857"/>
            <a:ext cx="7971065" cy="5261429"/>
          </a:xfrm>
          <a:prstGeom prst="rect">
            <a:avLst/>
          </a:prstGeom>
          <a:ln>
            <a:solidFill>
              <a:schemeClr val="bg1"/>
            </a:solidFill>
          </a:ln>
        </p:spPr>
      </p:pic>
    </p:spTree>
    <p:extLst>
      <p:ext uri="{BB962C8B-B14F-4D97-AF65-F5344CB8AC3E}">
        <p14:creationId xmlns:p14="http://schemas.microsoft.com/office/powerpoint/2010/main" val="170252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dirty="0">
                <a:solidFill>
                  <a:schemeClr val="bg1"/>
                </a:solidFill>
              </a:rPr>
              <a:t>Collin </a:t>
            </a:r>
            <a:r>
              <a:rPr lang="en-US" sz="2400" dirty="0" err="1">
                <a:solidFill>
                  <a:schemeClr val="bg1"/>
                </a:solidFill>
              </a:rPr>
              <a:t>Elgie</a:t>
            </a:r>
            <a:r>
              <a:rPr lang="en-US" sz="2400" dirty="0">
                <a:solidFill>
                  <a:schemeClr val="bg1"/>
                </a:solidFill>
              </a:rPr>
              <a:t>, Art Deco</a:t>
            </a:r>
            <a:r>
              <a:rPr lang="en-US" sz="2400" b="1" dirty="0">
                <a:solidFill>
                  <a:schemeClr val="bg1"/>
                </a:solidFill>
              </a:rPr>
              <a:t>, </a:t>
            </a:r>
            <a:r>
              <a:rPr lang="en-US" sz="2400" b="1" i="1" dirty="0">
                <a:solidFill>
                  <a:schemeClr val="bg1"/>
                </a:solidFill>
                <a:latin typeface="Times"/>
                <a:cs typeface="Times"/>
              </a:rPr>
              <a:t>New York Transportation Poster</a:t>
            </a:r>
            <a:r>
              <a:rPr lang="en-US" sz="2400" b="1" dirty="0">
                <a:solidFill>
                  <a:schemeClr val="bg1"/>
                </a:solidFill>
              </a:rPr>
              <a:t>, 1923 </a:t>
            </a:r>
            <a:endParaRPr lang="en-US" sz="2400" dirty="0">
              <a:solidFill>
                <a:schemeClr val="bg1"/>
              </a:solidFill>
            </a:endParaRP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96308" y="488461"/>
            <a:ext cx="3888154" cy="5294923"/>
          </a:xfrm>
          <a:prstGeom prst="rect">
            <a:avLst/>
          </a:prstGeom>
        </p:spPr>
      </p:pic>
    </p:spTree>
    <p:extLst>
      <p:ext uri="{BB962C8B-B14F-4D97-AF65-F5344CB8AC3E}">
        <p14:creationId xmlns:p14="http://schemas.microsoft.com/office/powerpoint/2010/main" val="2136723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dirty="0">
                <a:solidFill>
                  <a:schemeClr val="bg1"/>
                </a:solidFill>
              </a:rPr>
              <a:t>A. M. </a:t>
            </a:r>
            <a:r>
              <a:rPr lang="en-US" sz="2400" dirty="0" err="1">
                <a:solidFill>
                  <a:schemeClr val="bg1"/>
                </a:solidFill>
              </a:rPr>
              <a:t>Cassandre</a:t>
            </a:r>
            <a:r>
              <a:rPr lang="en-US" sz="2400" dirty="0">
                <a:solidFill>
                  <a:schemeClr val="bg1"/>
                </a:solidFill>
              </a:rPr>
              <a:t>, Art Deco</a:t>
            </a:r>
            <a:r>
              <a:rPr lang="en-US" sz="2400" b="1" dirty="0">
                <a:solidFill>
                  <a:schemeClr val="bg1"/>
                </a:solidFill>
              </a:rPr>
              <a:t>, </a:t>
            </a:r>
            <a:r>
              <a:rPr lang="en-US" sz="2400" b="1" i="1" dirty="0">
                <a:solidFill>
                  <a:schemeClr val="bg1"/>
                </a:solidFill>
                <a:latin typeface="Times"/>
                <a:cs typeface="Times"/>
              </a:rPr>
              <a:t>Nord Express Poster</a:t>
            </a:r>
            <a:r>
              <a:rPr lang="en-US" sz="2400" b="1" dirty="0">
                <a:solidFill>
                  <a:schemeClr val="bg1"/>
                </a:solidFill>
              </a:rPr>
              <a:t>, France 1927 </a:t>
            </a:r>
            <a:endParaRPr lang="en-US" sz="2400" dirty="0">
              <a:solidFill>
                <a:schemeClr val="bg1"/>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84500" y="380999"/>
            <a:ext cx="3775808" cy="5511303"/>
          </a:xfrm>
          <a:prstGeom prst="rect">
            <a:avLst/>
          </a:prstGeom>
        </p:spPr>
      </p:pic>
    </p:spTree>
    <p:extLst>
      <p:ext uri="{BB962C8B-B14F-4D97-AF65-F5344CB8AC3E}">
        <p14:creationId xmlns:p14="http://schemas.microsoft.com/office/powerpoint/2010/main" val="724772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33836"/>
            <a:ext cx="8094300" cy="3046988"/>
          </a:xfrm>
          <a:prstGeom prst="rect">
            <a:avLst/>
          </a:prstGeom>
          <a:noFill/>
        </p:spPr>
        <p:txBody>
          <a:bodyPr wrap="square" rtlCol="0">
            <a:spAutoFit/>
          </a:bodyPr>
          <a:lstStyle/>
          <a:p>
            <a:r>
              <a:rPr lang="en-US" sz="3200" dirty="0">
                <a:solidFill>
                  <a:srgbClr val="FFFFFF"/>
                </a:solidFill>
              </a:rPr>
              <a:t>In the element of shape, figure-ground relationships are defined by black or white or colors, the figure is the positive space that is the subject or the “thing” being depicted, and the ground means the background or negative space.</a:t>
            </a:r>
          </a:p>
        </p:txBody>
      </p:sp>
    </p:spTree>
    <p:extLst>
      <p:ext uri="{BB962C8B-B14F-4D97-AF65-F5344CB8AC3E}">
        <p14:creationId xmlns:p14="http://schemas.microsoft.com/office/powerpoint/2010/main" val="860532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5809" y="580807"/>
            <a:ext cx="8152381" cy="5726984"/>
          </a:xfrm>
          <a:prstGeom prst="rect">
            <a:avLst/>
          </a:prstGeom>
        </p:spPr>
      </p:pic>
    </p:spTree>
    <p:extLst>
      <p:ext uri="{BB962C8B-B14F-4D97-AF65-F5344CB8AC3E}">
        <p14:creationId xmlns:p14="http://schemas.microsoft.com/office/powerpoint/2010/main" val="46772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2317" y="594653"/>
            <a:ext cx="8279365" cy="5638095"/>
          </a:xfrm>
          <a:prstGeom prst="rect">
            <a:avLst/>
          </a:prstGeom>
        </p:spPr>
      </p:pic>
    </p:spTree>
    <p:extLst>
      <p:ext uri="{BB962C8B-B14F-4D97-AF65-F5344CB8AC3E}">
        <p14:creationId xmlns:p14="http://schemas.microsoft.com/office/powerpoint/2010/main" val="3165838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1720" y="471513"/>
            <a:ext cx="6456268" cy="6039371"/>
          </a:xfrm>
          <a:prstGeom prst="rect">
            <a:avLst/>
          </a:prstGeom>
        </p:spPr>
      </p:pic>
    </p:spTree>
    <p:extLst>
      <p:ext uri="{BB962C8B-B14F-4D97-AF65-F5344CB8AC3E}">
        <p14:creationId xmlns:p14="http://schemas.microsoft.com/office/powerpoint/2010/main" val="849383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6747" y="304816"/>
            <a:ext cx="6628946" cy="6628946"/>
          </a:xfrm>
          <a:prstGeom prst="rect">
            <a:avLst/>
          </a:prstGeom>
        </p:spPr>
      </p:pic>
    </p:spTree>
    <p:extLst>
      <p:ext uri="{BB962C8B-B14F-4D97-AF65-F5344CB8AC3E}">
        <p14:creationId xmlns:p14="http://schemas.microsoft.com/office/powerpoint/2010/main" val="2048246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3588" y="344489"/>
            <a:ext cx="6699100" cy="6455939"/>
          </a:xfrm>
          <a:prstGeom prst="rect">
            <a:avLst/>
          </a:prstGeom>
        </p:spPr>
      </p:pic>
    </p:spTree>
    <p:extLst>
      <p:ext uri="{BB962C8B-B14F-4D97-AF65-F5344CB8AC3E}">
        <p14:creationId xmlns:p14="http://schemas.microsoft.com/office/powerpoint/2010/main" val="4170465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8154B3-15DC-B445-9B11-7CA839819E58}"/>
              </a:ext>
            </a:extLst>
          </p:cNvPr>
          <p:cNvPicPr>
            <a:picLocks noChangeAspect="1"/>
          </p:cNvPicPr>
          <p:nvPr/>
        </p:nvPicPr>
        <p:blipFill>
          <a:blip r:embed="rId2"/>
          <a:stretch>
            <a:fillRect/>
          </a:stretch>
        </p:blipFill>
        <p:spPr>
          <a:xfrm>
            <a:off x="1269947" y="292620"/>
            <a:ext cx="6971894" cy="6622093"/>
          </a:xfrm>
          <a:prstGeom prst="rect">
            <a:avLst/>
          </a:prstGeom>
        </p:spPr>
      </p:pic>
    </p:spTree>
    <p:extLst>
      <p:ext uri="{BB962C8B-B14F-4D97-AF65-F5344CB8AC3E}">
        <p14:creationId xmlns:p14="http://schemas.microsoft.com/office/powerpoint/2010/main" val="648050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612211"/>
            <a:ext cx="8363982" cy="2418314"/>
          </a:xfrm>
        </p:spPr>
        <p:txBody>
          <a:bodyPr>
            <a:normAutofit fontScale="90000"/>
          </a:bodyPr>
          <a:lstStyle/>
          <a:p>
            <a:r>
              <a:rPr lang="en-US" dirty="0">
                <a:solidFill>
                  <a:schemeClr val="bg2"/>
                </a:solidFill>
              </a:rPr>
              <a:t> </a:t>
            </a:r>
            <a:br>
              <a:rPr lang="en-US" dirty="0">
                <a:solidFill>
                  <a:schemeClr val="bg2"/>
                </a:solidFill>
              </a:rPr>
            </a:br>
            <a:r>
              <a:rPr lang="en-US" dirty="0">
                <a:solidFill>
                  <a:schemeClr val="bg2"/>
                </a:solidFill>
              </a:rPr>
              <a:t>The Elements</a:t>
            </a:r>
            <a:br>
              <a:rPr lang="en-US" dirty="0">
                <a:solidFill>
                  <a:schemeClr val="bg2"/>
                </a:solidFill>
              </a:rPr>
            </a:br>
            <a:r>
              <a:rPr lang="en-US" sz="6700" dirty="0">
                <a:solidFill>
                  <a:schemeClr val="bg2"/>
                </a:solidFill>
              </a:rPr>
              <a:t>Shape</a:t>
            </a:r>
          </a:p>
        </p:txBody>
      </p:sp>
    </p:spTree>
    <p:extLst>
      <p:ext uri="{BB962C8B-B14F-4D97-AF65-F5344CB8AC3E}">
        <p14:creationId xmlns:p14="http://schemas.microsoft.com/office/powerpoint/2010/main" val="1125440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0DE8E1-70E0-A84C-8790-5207E21DC40B}"/>
              </a:ext>
            </a:extLst>
          </p:cNvPr>
          <p:cNvPicPr>
            <a:picLocks noChangeAspect="1"/>
          </p:cNvPicPr>
          <p:nvPr/>
        </p:nvPicPr>
        <p:blipFill>
          <a:blip r:embed="rId2"/>
          <a:stretch>
            <a:fillRect/>
          </a:stretch>
        </p:blipFill>
        <p:spPr>
          <a:xfrm>
            <a:off x="1200571" y="178635"/>
            <a:ext cx="6742857" cy="6679365"/>
          </a:xfrm>
          <a:prstGeom prst="rect">
            <a:avLst/>
          </a:prstGeom>
        </p:spPr>
      </p:pic>
    </p:spTree>
    <p:extLst>
      <p:ext uri="{BB962C8B-B14F-4D97-AF65-F5344CB8AC3E}">
        <p14:creationId xmlns:p14="http://schemas.microsoft.com/office/powerpoint/2010/main" val="2688190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8168" y="397261"/>
            <a:ext cx="6998345" cy="6270061"/>
          </a:xfrm>
          <a:prstGeom prst="rect">
            <a:avLst/>
          </a:prstGeom>
        </p:spPr>
      </p:pic>
    </p:spTree>
    <p:extLst>
      <p:ext uri="{BB962C8B-B14F-4D97-AF65-F5344CB8AC3E}">
        <p14:creationId xmlns:p14="http://schemas.microsoft.com/office/powerpoint/2010/main" val="3246216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9346" y="421740"/>
            <a:ext cx="6971790" cy="6098936"/>
          </a:xfrm>
          <a:prstGeom prst="rect">
            <a:avLst/>
          </a:prstGeom>
        </p:spPr>
      </p:pic>
    </p:spTree>
    <p:extLst>
      <p:ext uri="{BB962C8B-B14F-4D97-AF65-F5344CB8AC3E}">
        <p14:creationId xmlns:p14="http://schemas.microsoft.com/office/powerpoint/2010/main" val="2802926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8305" y="64349"/>
            <a:ext cx="7174603" cy="6793651"/>
          </a:xfrm>
          <a:prstGeom prst="rect">
            <a:avLst/>
          </a:prstGeom>
        </p:spPr>
      </p:pic>
    </p:spTree>
    <p:extLst>
      <p:ext uri="{BB962C8B-B14F-4D97-AF65-F5344CB8AC3E}">
        <p14:creationId xmlns:p14="http://schemas.microsoft.com/office/powerpoint/2010/main" val="2969607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22794" y="165508"/>
            <a:ext cx="7098412" cy="6526984"/>
          </a:xfrm>
          <a:prstGeom prst="rect">
            <a:avLst/>
          </a:prstGeom>
        </p:spPr>
      </p:pic>
    </p:spTree>
    <p:extLst>
      <p:ext uri="{BB962C8B-B14F-4D97-AF65-F5344CB8AC3E}">
        <p14:creationId xmlns:p14="http://schemas.microsoft.com/office/powerpoint/2010/main" val="2495841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9214" y="443685"/>
            <a:ext cx="6842669" cy="6299600"/>
          </a:xfrm>
          <a:prstGeom prst="rect">
            <a:avLst/>
          </a:prstGeom>
        </p:spPr>
      </p:pic>
    </p:spTree>
    <p:extLst>
      <p:ext uri="{BB962C8B-B14F-4D97-AF65-F5344CB8AC3E}">
        <p14:creationId xmlns:p14="http://schemas.microsoft.com/office/powerpoint/2010/main" val="3852544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4358" y="443684"/>
            <a:ext cx="7083266" cy="6312299"/>
          </a:xfrm>
          <a:prstGeom prst="rect">
            <a:avLst/>
          </a:prstGeom>
        </p:spPr>
      </p:pic>
    </p:spTree>
    <p:extLst>
      <p:ext uri="{BB962C8B-B14F-4D97-AF65-F5344CB8AC3E}">
        <p14:creationId xmlns:p14="http://schemas.microsoft.com/office/powerpoint/2010/main" val="2357270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4635" y="216301"/>
            <a:ext cx="7784127" cy="6425397"/>
          </a:xfrm>
          <a:prstGeom prst="rect">
            <a:avLst/>
          </a:prstGeom>
        </p:spPr>
      </p:pic>
    </p:spTree>
    <p:extLst>
      <p:ext uri="{BB962C8B-B14F-4D97-AF65-F5344CB8AC3E}">
        <p14:creationId xmlns:p14="http://schemas.microsoft.com/office/powerpoint/2010/main" val="2228133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276" y="408227"/>
            <a:ext cx="8157439" cy="6147635"/>
          </a:xfrm>
          <a:prstGeom prst="rect">
            <a:avLst/>
          </a:prstGeom>
        </p:spPr>
      </p:pic>
    </p:spTree>
    <p:extLst>
      <p:ext uri="{BB962C8B-B14F-4D97-AF65-F5344CB8AC3E}">
        <p14:creationId xmlns:p14="http://schemas.microsoft.com/office/powerpoint/2010/main" val="2412629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8349" y="135467"/>
            <a:ext cx="7550574" cy="5808133"/>
          </a:xfrm>
          <a:prstGeom prst="rect">
            <a:avLst/>
          </a:prstGeom>
        </p:spPr>
      </p:pic>
      <p:sp>
        <p:nvSpPr>
          <p:cNvPr id="5" name="Rectangle 4"/>
          <p:cNvSpPr/>
          <p:nvPr/>
        </p:nvSpPr>
        <p:spPr>
          <a:xfrm>
            <a:off x="4250265" y="5152221"/>
            <a:ext cx="4572000" cy="1569660"/>
          </a:xfrm>
          <a:prstGeom prst="rect">
            <a:avLst/>
          </a:prstGeom>
        </p:spPr>
        <p:txBody>
          <a:bodyPr anchor="t">
            <a:spAutoFit/>
          </a:bodyPr>
          <a:lstStyle/>
          <a:p>
            <a:r>
              <a:rPr lang="en-US" sz="3200" dirty="0"/>
              <a:t>Shape and Line: Alexander Calder’s mobiles are examples of kinetic art</a:t>
            </a:r>
          </a:p>
        </p:txBody>
      </p:sp>
    </p:spTree>
    <p:extLst>
      <p:ext uri="{BB962C8B-B14F-4D97-AF65-F5344CB8AC3E}">
        <p14:creationId xmlns:p14="http://schemas.microsoft.com/office/powerpoint/2010/main" val="334098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6B3E9C-F5FC-0B4B-AB42-C0BEDD1DB1D6}"/>
              </a:ext>
            </a:extLst>
          </p:cNvPr>
          <p:cNvPicPr>
            <a:picLocks noChangeAspect="1"/>
          </p:cNvPicPr>
          <p:nvPr/>
        </p:nvPicPr>
        <p:blipFill>
          <a:blip r:embed="rId2"/>
          <a:stretch>
            <a:fillRect/>
          </a:stretch>
        </p:blipFill>
        <p:spPr>
          <a:xfrm>
            <a:off x="267238" y="267095"/>
            <a:ext cx="8609523" cy="6323809"/>
          </a:xfrm>
          <a:prstGeom prst="rect">
            <a:avLst/>
          </a:prstGeom>
        </p:spPr>
      </p:pic>
    </p:spTree>
    <p:extLst>
      <p:ext uri="{BB962C8B-B14F-4D97-AF65-F5344CB8AC3E}">
        <p14:creationId xmlns:p14="http://schemas.microsoft.com/office/powerpoint/2010/main" val="228242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612211"/>
            <a:ext cx="8363982" cy="2418314"/>
          </a:xfrm>
        </p:spPr>
        <p:txBody>
          <a:bodyPr>
            <a:normAutofit fontScale="90000"/>
          </a:bodyPr>
          <a:lstStyle/>
          <a:p>
            <a:r>
              <a:rPr lang="en-US" dirty="0">
                <a:solidFill>
                  <a:schemeClr val="bg2"/>
                </a:solidFill>
              </a:rPr>
              <a:t> </a:t>
            </a:r>
            <a:br>
              <a:rPr lang="en-US" dirty="0">
                <a:solidFill>
                  <a:schemeClr val="bg2"/>
                </a:solidFill>
              </a:rPr>
            </a:br>
            <a:r>
              <a:rPr lang="en-US" dirty="0">
                <a:solidFill>
                  <a:schemeClr val="bg2"/>
                </a:solidFill>
              </a:rPr>
              <a:t>The Elements</a:t>
            </a:r>
            <a:br>
              <a:rPr lang="en-US" dirty="0">
                <a:solidFill>
                  <a:schemeClr val="bg2"/>
                </a:solidFill>
              </a:rPr>
            </a:br>
            <a:r>
              <a:rPr lang="en-US" sz="6700" dirty="0">
                <a:solidFill>
                  <a:schemeClr val="bg2"/>
                </a:solidFill>
              </a:rPr>
              <a:t>Line</a:t>
            </a:r>
          </a:p>
        </p:txBody>
      </p:sp>
    </p:spTree>
    <p:extLst>
      <p:ext uri="{BB962C8B-B14F-4D97-AF65-F5344CB8AC3E}">
        <p14:creationId xmlns:p14="http://schemas.microsoft.com/office/powerpoint/2010/main" val="466042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6D83D6-2426-8F4A-B35C-C1EDB563CBE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12800" y="13127"/>
            <a:ext cx="8330628" cy="6831746"/>
          </a:xfrm>
          <a:prstGeom prst="rect">
            <a:avLst/>
          </a:prstGeom>
        </p:spPr>
      </p:pic>
    </p:spTree>
    <p:extLst>
      <p:ext uri="{BB962C8B-B14F-4D97-AF65-F5344CB8AC3E}">
        <p14:creationId xmlns:p14="http://schemas.microsoft.com/office/powerpoint/2010/main" val="1786497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l="8328"/>
          <a:stretch/>
        </p:blipFill>
        <p:spPr>
          <a:xfrm>
            <a:off x="1376149" y="-458149"/>
            <a:ext cx="6757916" cy="5508413"/>
          </a:xfrm>
          <a:prstGeom prst="rect">
            <a:avLst/>
          </a:prstGeom>
        </p:spPr>
      </p:pic>
      <p:pic>
        <p:nvPicPr>
          <p:cNvPr id="4" name="Picture 3">
            <a:extLst>
              <a:ext uri="{FF2B5EF4-FFF2-40B4-BE49-F238E27FC236}">
                <a16:creationId xmlns:a16="http://schemas.microsoft.com/office/drawing/2014/main" id="{D6A2ACC6-6E04-0A4D-B441-D974D5E72B57}"/>
              </a:ext>
            </a:extLst>
          </p:cNvPr>
          <p:cNvPicPr>
            <a:picLocks noChangeAspect="1"/>
          </p:cNvPicPr>
          <p:nvPr/>
        </p:nvPicPr>
        <p:blipFill>
          <a:blip r:embed="rId3"/>
          <a:stretch>
            <a:fillRect/>
          </a:stretch>
        </p:blipFill>
        <p:spPr>
          <a:xfrm>
            <a:off x="2115403" y="3277804"/>
            <a:ext cx="4420303" cy="2944421"/>
          </a:xfrm>
          <a:prstGeom prst="rect">
            <a:avLst/>
          </a:prstGeom>
        </p:spPr>
      </p:pic>
    </p:spTree>
    <p:extLst>
      <p:ext uri="{BB962C8B-B14F-4D97-AF65-F5344CB8AC3E}">
        <p14:creationId xmlns:p14="http://schemas.microsoft.com/office/powerpoint/2010/main" val="2715495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28C1BD-A333-1743-A98A-B76C7D3F27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8839" y="-539132"/>
            <a:ext cx="8195161" cy="6844444"/>
          </a:xfrm>
          <a:prstGeom prst="rect">
            <a:avLst/>
          </a:prstGeom>
        </p:spPr>
      </p:pic>
      <p:pic>
        <p:nvPicPr>
          <p:cNvPr id="4" name="Picture 3">
            <a:extLst>
              <a:ext uri="{FF2B5EF4-FFF2-40B4-BE49-F238E27FC236}">
                <a16:creationId xmlns:a16="http://schemas.microsoft.com/office/drawing/2014/main" id="{5C8865C1-661B-EE41-A6FD-F5D8A24D58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6346" y="3629743"/>
            <a:ext cx="5108563" cy="2926781"/>
          </a:xfrm>
          <a:prstGeom prst="rect">
            <a:avLst/>
          </a:prstGeom>
        </p:spPr>
      </p:pic>
    </p:spTree>
    <p:extLst>
      <p:ext uri="{BB962C8B-B14F-4D97-AF65-F5344CB8AC3E}">
        <p14:creationId xmlns:p14="http://schemas.microsoft.com/office/powerpoint/2010/main" val="1088755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8FDF3F-B74B-B34C-877F-530E393C50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656"/>
          <a:stretch/>
        </p:blipFill>
        <p:spPr>
          <a:xfrm>
            <a:off x="1007959" y="-591668"/>
            <a:ext cx="8260025" cy="6831746"/>
          </a:xfrm>
          <a:prstGeom prst="rect">
            <a:avLst/>
          </a:prstGeom>
        </p:spPr>
      </p:pic>
      <p:pic>
        <p:nvPicPr>
          <p:cNvPr id="3" name="Picture 2">
            <a:extLst>
              <a:ext uri="{FF2B5EF4-FFF2-40B4-BE49-F238E27FC236}">
                <a16:creationId xmlns:a16="http://schemas.microsoft.com/office/drawing/2014/main" id="{37713289-8AD6-6B46-B634-2D5499A789F5}"/>
              </a:ext>
            </a:extLst>
          </p:cNvPr>
          <p:cNvPicPr>
            <a:picLocks noChangeAspect="1"/>
          </p:cNvPicPr>
          <p:nvPr/>
        </p:nvPicPr>
        <p:blipFill>
          <a:blip r:embed="rId3"/>
          <a:stretch>
            <a:fillRect/>
          </a:stretch>
        </p:blipFill>
        <p:spPr>
          <a:xfrm>
            <a:off x="1743845" y="3072544"/>
            <a:ext cx="5656310" cy="3167534"/>
          </a:xfrm>
          <a:prstGeom prst="rect">
            <a:avLst/>
          </a:prstGeom>
        </p:spPr>
      </p:pic>
    </p:spTree>
    <p:extLst>
      <p:ext uri="{BB962C8B-B14F-4D97-AF65-F5344CB8AC3E}">
        <p14:creationId xmlns:p14="http://schemas.microsoft.com/office/powerpoint/2010/main" val="2549509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0E0677-1BDD-ED42-AE84-91A68C02A5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017" y="51651"/>
            <a:ext cx="8381428" cy="6806349"/>
          </a:xfrm>
          <a:prstGeom prst="rect">
            <a:avLst/>
          </a:prstGeom>
        </p:spPr>
      </p:pic>
    </p:spTree>
    <p:extLst>
      <p:ext uri="{BB962C8B-B14F-4D97-AF65-F5344CB8AC3E}">
        <p14:creationId xmlns:p14="http://schemas.microsoft.com/office/powerpoint/2010/main" val="3474899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06159D-BBF3-5942-A8F0-ED707B4D08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074"/>
          <a:stretch/>
        </p:blipFill>
        <p:spPr>
          <a:xfrm>
            <a:off x="829732" y="25824"/>
            <a:ext cx="8314267" cy="6832601"/>
          </a:xfrm>
          <a:prstGeom prst="rect">
            <a:avLst/>
          </a:prstGeom>
        </p:spPr>
      </p:pic>
    </p:spTree>
    <p:extLst>
      <p:ext uri="{BB962C8B-B14F-4D97-AF65-F5344CB8AC3E}">
        <p14:creationId xmlns:p14="http://schemas.microsoft.com/office/powerpoint/2010/main" val="667285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F8A6EB-052E-5141-9BFF-18D703CB46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4267" y="0"/>
            <a:ext cx="9794911" cy="8068308"/>
          </a:xfrm>
          <a:prstGeom prst="rect">
            <a:avLst/>
          </a:prstGeom>
        </p:spPr>
      </p:pic>
    </p:spTree>
    <p:extLst>
      <p:ext uri="{BB962C8B-B14F-4D97-AF65-F5344CB8AC3E}">
        <p14:creationId xmlns:p14="http://schemas.microsoft.com/office/powerpoint/2010/main" val="3323648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92AB55-F464-F74F-A1AD-62E3DC2209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45108"/>
            <a:ext cx="9601200" cy="7749923"/>
          </a:xfrm>
          <a:prstGeom prst="rect">
            <a:avLst/>
          </a:prstGeom>
        </p:spPr>
      </p:pic>
    </p:spTree>
    <p:extLst>
      <p:ext uri="{BB962C8B-B14F-4D97-AF65-F5344CB8AC3E}">
        <p14:creationId xmlns:p14="http://schemas.microsoft.com/office/powerpoint/2010/main" val="2622612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14C697-FAE2-EC46-B50D-23BE2BCFBC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4783" y="1100457"/>
            <a:ext cx="7139456" cy="4758476"/>
          </a:xfrm>
          <a:prstGeom prst="rect">
            <a:avLst/>
          </a:prstGeom>
        </p:spPr>
      </p:pic>
    </p:spTree>
    <p:extLst>
      <p:ext uri="{BB962C8B-B14F-4D97-AF65-F5344CB8AC3E}">
        <p14:creationId xmlns:p14="http://schemas.microsoft.com/office/powerpoint/2010/main" val="1303004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3825"/>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615189" y="232214"/>
            <a:ext cx="7970513" cy="5643653"/>
          </a:xfrm>
        </p:spPr>
        <p:txBody>
          <a:bodyPr anchor="t">
            <a:normAutofit/>
          </a:bodyPr>
          <a:lstStyle/>
          <a:p>
            <a:pPr algn="l"/>
            <a:r>
              <a:rPr lang="en-US" sz="3200" dirty="0">
                <a:solidFill>
                  <a:srgbClr val="FFFFFF"/>
                </a:solidFill>
              </a:rPr>
              <a:t>REVIEW</a:t>
            </a:r>
            <a:br>
              <a:rPr lang="en-US" sz="3200" dirty="0">
                <a:solidFill>
                  <a:srgbClr val="FFFFFF"/>
                </a:solidFill>
              </a:rPr>
            </a:br>
            <a:br>
              <a:rPr lang="en-US" sz="3200" dirty="0">
                <a:solidFill>
                  <a:srgbClr val="FFFFFF"/>
                </a:solidFill>
              </a:rPr>
            </a:br>
            <a:r>
              <a:rPr lang="en-US" sz="3200" dirty="0">
                <a:solidFill>
                  <a:srgbClr val="FFFFFF"/>
                </a:solidFill>
              </a:rPr>
              <a:t>The Russian Avant </a:t>
            </a:r>
            <a:r>
              <a:rPr lang="en-US" sz="3200" dirty="0" err="1">
                <a:solidFill>
                  <a:srgbClr val="FFFFFF"/>
                </a:solidFill>
              </a:rPr>
              <a:t>Garde</a:t>
            </a:r>
            <a:r>
              <a:rPr lang="en-US" sz="3200" dirty="0">
                <a:solidFill>
                  <a:srgbClr val="FFFFFF"/>
                </a:solidFill>
              </a:rPr>
              <a:t> artists and designers used mainly elementary shapes such as circles and triangles in their compositions. They included Lazar </a:t>
            </a:r>
            <a:r>
              <a:rPr lang="en-US" sz="3200" dirty="0" err="1">
                <a:solidFill>
                  <a:srgbClr val="FFFFFF"/>
                </a:solidFill>
              </a:rPr>
              <a:t>Markovich</a:t>
            </a:r>
            <a:r>
              <a:rPr lang="en-US" sz="3200" dirty="0">
                <a:solidFill>
                  <a:srgbClr val="FFFFFF"/>
                </a:solidFill>
              </a:rPr>
              <a:t> </a:t>
            </a:r>
            <a:r>
              <a:rPr lang="en-US" sz="3200" dirty="0" err="1">
                <a:solidFill>
                  <a:srgbClr val="FFFFFF"/>
                </a:solidFill>
              </a:rPr>
              <a:t>Lissitzky</a:t>
            </a:r>
            <a:r>
              <a:rPr lang="en-US" sz="3200" dirty="0">
                <a:solidFill>
                  <a:srgbClr val="FFFFFF"/>
                </a:solidFill>
              </a:rPr>
              <a:t> and </a:t>
            </a:r>
            <a:r>
              <a:rPr lang="en-US" sz="3200" dirty="0" err="1">
                <a:solidFill>
                  <a:schemeClr val="bg1"/>
                </a:solidFill>
              </a:rPr>
              <a:t>Aleksandr</a:t>
            </a:r>
            <a:r>
              <a:rPr lang="en-US" sz="3200" dirty="0">
                <a:solidFill>
                  <a:schemeClr val="bg1"/>
                </a:solidFill>
              </a:rPr>
              <a:t> </a:t>
            </a:r>
            <a:r>
              <a:rPr lang="en-US" sz="3200" dirty="0" err="1">
                <a:solidFill>
                  <a:schemeClr val="bg1"/>
                </a:solidFill>
              </a:rPr>
              <a:t>Rodchenko</a:t>
            </a:r>
            <a:r>
              <a:rPr lang="en-US" sz="3200" dirty="0">
                <a:solidFill>
                  <a:schemeClr val="bg1"/>
                </a:solidFill>
              </a:rPr>
              <a:t>. Also other modernists and Art Deco designers concentrated  on shapes as the main element in their works.</a:t>
            </a:r>
            <a:endParaRPr lang="en-US" sz="3200" dirty="0">
              <a:solidFill>
                <a:srgbClr val="FFFFFF"/>
              </a:solidFill>
            </a:endParaRPr>
          </a:p>
        </p:txBody>
      </p:sp>
    </p:spTree>
    <p:extLst>
      <p:ext uri="{BB962C8B-B14F-4D97-AF65-F5344CB8AC3E}">
        <p14:creationId xmlns:p14="http://schemas.microsoft.com/office/powerpoint/2010/main" val="34187367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909EE3-753E-094F-A1E3-FB4401E863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5599" y="0"/>
            <a:ext cx="9025467" cy="7492950"/>
          </a:xfrm>
          <a:prstGeom prst="rect">
            <a:avLst/>
          </a:prstGeom>
        </p:spPr>
      </p:pic>
    </p:spTree>
    <p:extLst>
      <p:ext uri="{BB962C8B-B14F-4D97-AF65-F5344CB8AC3E}">
        <p14:creationId xmlns:p14="http://schemas.microsoft.com/office/powerpoint/2010/main" val="2710938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85F6CF-6342-4741-B06C-F49F6745D5D9}"/>
              </a:ext>
            </a:extLst>
          </p:cNvPr>
          <p:cNvPicPr>
            <a:picLocks noChangeAspect="1"/>
          </p:cNvPicPr>
          <p:nvPr/>
        </p:nvPicPr>
        <p:blipFill>
          <a:blip r:embed="rId2"/>
          <a:stretch>
            <a:fillRect/>
          </a:stretch>
        </p:blipFill>
        <p:spPr>
          <a:xfrm>
            <a:off x="829733" y="1037046"/>
            <a:ext cx="7531320" cy="4703354"/>
          </a:xfrm>
          <a:prstGeom prst="rect">
            <a:avLst/>
          </a:prstGeom>
        </p:spPr>
      </p:pic>
    </p:spTree>
    <p:extLst>
      <p:ext uri="{BB962C8B-B14F-4D97-AF65-F5344CB8AC3E}">
        <p14:creationId xmlns:p14="http://schemas.microsoft.com/office/powerpoint/2010/main" val="39884208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8267" y="13127"/>
            <a:ext cx="8195161" cy="6831746"/>
          </a:xfrm>
          <a:prstGeom prst="rect">
            <a:avLst/>
          </a:prstGeom>
        </p:spPr>
      </p:pic>
    </p:spTree>
    <p:extLst>
      <p:ext uri="{BB962C8B-B14F-4D97-AF65-F5344CB8AC3E}">
        <p14:creationId xmlns:p14="http://schemas.microsoft.com/office/powerpoint/2010/main" val="9475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C9449A-AC00-AA4F-849D-1EE22EE55A3B}"/>
              </a:ext>
            </a:extLst>
          </p:cNvPr>
          <p:cNvPicPr>
            <a:picLocks noChangeAspect="1"/>
          </p:cNvPicPr>
          <p:nvPr/>
        </p:nvPicPr>
        <p:blipFill>
          <a:blip r:embed="rId2"/>
          <a:stretch>
            <a:fillRect/>
          </a:stretch>
        </p:blipFill>
        <p:spPr>
          <a:xfrm>
            <a:off x="880534" y="1018823"/>
            <a:ext cx="7182211" cy="4907844"/>
          </a:xfrm>
          <a:prstGeom prst="rect">
            <a:avLst/>
          </a:prstGeom>
        </p:spPr>
      </p:pic>
    </p:spTree>
    <p:extLst>
      <p:ext uri="{BB962C8B-B14F-4D97-AF65-F5344CB8AC3E}">
        <p14:creationId xmlns:p14="http://schemas.microsoft.com/office/powerpoint/2010/main" val="776143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47222"/>
            <a:ext cx="9330266" cy="7681360"/>
          </a:xfrm>
          <a:prstGeom prst="rect">
            <a:avLst/>
          </a:prstGeom>
        </p:spPr>
      </p:pic>
    </p:spTree>
    <p:extLst>
      <p:ext uri="{BB962C8B-B14F-4D97-AF65-F5344CB8AC3E}">
        <p14:creationId xmlns:p14="http://schemas.microsoft.com/office/powerpoint/2010/main" val="34103019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6E1C61-643F-FB40-9524-028554BB2A12}"/>
              </a:ext>
            </a:extLst>
          </p:cNvPr>
          <p:cNvPicPr>
            <a:picLocks noChangeAspect="1"/>
          </p:cNvPicPr>
          <p:nvPr/>
        </p:nvPicPr>
        <p:blipFill>
          <a:blip r:embed="rId2"/>
          <a:stretch>
            <a:fillRect/>
          </a:stretch>
        </p:blipFill>
        <p:spPr>
          <a:xfrm>
            <a:off x="817033" y="906437"/>
            <a:ext cx="7358204" cy="4901696"/>
          </a:xfrm>
          <a:prstGeom prst="rect">
            <a:avLst/>
          </a:prstGeom>
        </p:spPr>
      </p:pic>
    </p:spTree>
    <p:extLst>
      <p:ext uri="{BB962C8B-B14F-4D97-AF65-F5344CB8AC3E}">
        <p14:creationId xmlns:p14="http://schemas.microsoft.com/office/powerpoint/2010/main" val="2729179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06A711-B92B-BA41-956B-74F16BB280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1734" y="-325541"/>
            <a:ext cx="8956720" cy="7420607"/>
          </a:xfrm>
          <a:prstGeom prst="rect">
            <a:avLst/>
          </a:prstGeom>
        </p:spPr>
      </p:pic>
    </p:spTree>
    <p:extLst>
      <p:ext uri="{BB962C8B-B14F-4D97-AF65-F5344CB8AC3E}">
        <p14:creationId xmlns:p14="http://schemas.microsoft.com/office/powerpoint/2010/main" val="30003520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13993E-0C09-A949-A96B-5209D23F4B92}"/>
              </a:ext>
            </a:extLst>
          </p:cNvPr>
          <p:cNvPicPr>
            <a:picLocks noChangeAspect="1"/>
          </p:cNvPicPr>
          <p:nvPr/>
        </p:nvPicPr>
        <p:blipFill>
          <a:blip r:embed="rId2"/>
          <a:stretch>
            <a:fillRect/>
          </a:stretch>
        </p:blipFill>
        <p:spPr>
          <a:xfrm>
            <a:off x="817031" y="836084"/>
            <a:ext cx="7514502" cy="4734983"/>
          </a:xfrm>
          <a:prstGeom prst="rect">
            <a:avLst/>
          </a:prstGeom>
        </p:spPr>
      </p:pic>
    </p:spTree>
    <p:extLst>
      <p:ext uri="{BB962C8B-B14F-4D97-AF65-F5344CB8AC3E}">
        <p14:creationId xmlns:p14="http://schemas.microsoft.com/office/powerpoint/2010/main" val="34930070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8921C3-A696-9C49-8BD2-A025A91A14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33489"/>
            <a:ext cx="9753600" cy="8046269"/>
          </a:xfrm>
          <a:prstGeom prst="rect">
            <a:avLst/>
          </a:prstGeom>
        </p:spPr>
      </p:pic>
    </p:spTree>
    <p:extLst>
      <p:ext uri="{BB962C8B-B14F-4D97-AF65-F5344CB8AC3E}">
        <p14:creationId xmlns:p14="http://schemas.microsoft.com/office/powerpoint/2010/main" val="17403393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E4BC11-1675-0148-86E7-76687CEDFFFB}"/>
              </a:ext>
            </a:extLst>
          </p:cNvPr>
          <p:cNvPicPr>
            <a:picLocks noChangeAspect="1"/>
          </p:cNvPicPr>
          <p:nvPr/>
        </p:nvPicPr>
        <p:blipFill>
          <a:blip r:embed="rId2"/>
          <a:stretch>
            <a:fillRect/>
          </a:stretch>
        </p:blipFill>
        <p:spPr>
          <a:xfrm>
            <a:off x="5282882" y="526942"/>
            <a:ext cx="3582149" cy="3671702"/>
          </a:xfrm>
          <a:prstGeom prst="rect">
            <a:avLst/>
          </a:prstGeom>
        </p:spPr>
      </p:pic>
      <p:pic>
        <p:nvPicPr>
          <p:cNvPr id="4" name="Picture 3">
            <a:extLst>
              <a:ext uri="{FF2B5EF4-FFF2-40B4-BE49-F238E27FC236}">
                <a16:creationId xmlns:a16="http://schemas.microsoft.com/office/drawing/2014/main" id="{251A4C65-D736-F945-8A7B-CC00F7154D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569" y="2267668"/>
            <a:ext cx="4681016" cy="3861952"/>
          </a:xfrm>
          <a:prstGeom prst="rect">
            <a:avLst/>
          </a:prstGeom>
        </p:spPr>
      </p:pic>
    </p:spTree>
    <p:extLst>
      <p:ext uri="{BB962C8B-B14F-4D97-AF65-F5344CB8AC3E}">
        <p14:creationId xmlns:p14="http://schemas.microsoft.com/office/powerpoint/2010/main" val="297774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3825"/>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321733" y="431259"/>
            <a:ext cx="2573867" cy="5880718"/>
          </a:xfrm>
        </p:spPr>
        <p:txBody>
          <a:bodyPr anchor="t">
            <a:normAutofit/>
          </a:bodyPr>
          <a:lstStyle/>
          <a:p>
            <a:pPr algn="l"/>
            <a:r>
              <a:rPr lang="en-US" sz="3200" dirty="0">
                <a:solidFill>
                  <a:srgbClr val="FFFFFF"/>
                </a:solidFill>
              </a:rPr>
              <a:t>Silhouette shapes communicate clearly and quickly, particularly in profile and side views.</a:t>
            </a:r>
          </a:p>
        </p:txBody>
      </p:sp>
      <p:pic>
        <p:nvPicPr>
          <p:cNvPr id="5" name="Picture 4"/>
          <p:cNvPicPr>
            <a:picLocks noChangeAspect="1"/>
          </p:cNvPicPr>
          <p:nvPr/>
        </p:nvPicPr>
        <p:blipFill>
          <a:blip r:embed="rId2"/>
          <a:stretch>
            <a:fillRect/>
          </a:stretch>
        </p:blipFill>
        <p:spPr>
          <a:xfrm>
            <a:off x="3195584" y="469977"/>
            <a:ext cx="5752257" cy="5803893"/>
          </a:xfrm>
          <a:prstGeom prst="rect">
            <a:avLst/>
          </a:prstGeom>
        </p:spPr>
      </p:pic>
    </p:spTree>
    <p:extLst>
      <p:ext uri="{BB962C8B-B14F-4D97-AF65-F5344CB8AC3E}">
        <p14:creationId xmlns:p14="http://schemas.microsoft.com/office/powerpoint/2010/main" val="1259893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64DC6A-19F1-834E-BD3B-D30F83F10D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7390" y="720025"/>
            <a:ext cx="7454684" cy="5045344"/>
          </a:xfrm>
          <a:prstGeom prst="rect">
            <a:avLst/>
          </a:prstGeom>
        </p:spPr>
      </p:pic>
    </p:spTree>
    <p:extLst>
      <p:ext uri="{BB962C8B-B14F-4D97-AF65-F5344CB8AC3E}">
        <p14:creationId xmlns:p14="http://schemas.microsoft.com/office/powerpoint/2010/main" val="8716872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998BD4-DAAE-3F4C-A8EF-911E0F3258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1376" y="511445"/>
            <a:ext cx="6896746" cy="5036950"/>
          </a:xfrm>
          <a:prstGeom prst="rect">
            <a:avLst/>
          </a:prstGeom>
        </p:spPr>
      </p:pic>
    </p:spTree>
    <p:extLst>
      <p:ext uri="{BB962C8B-B14F-4D97-AF65-F5344CB8AC3E}">
        <p14:creationId xmlns:p14="http://schemas.microsoft.com/office/powerpoint/2010/main" val="18308288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1DF6EE-E8DF-C245-8AB2-4E3113F7696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884"/>
          <a:stretch/>
        </p:blipFill>
        <p:spPr>
          <a:xfrm>
            <a:off x="660400" y="0"/>
            <a:ext cx="8330628" cy="6869841"/>
          </a:xfrm>
          <a:prstGeom prst="rect">
            <a:avLst/>
          </a:prstGeom>
        </p:spPr>
      </p:pic>
    </p:spTree>
    <p:extLst>
      <p:ext uri="{BB962C8B-B14F-4D97-AF65-F5344CB8AC3E}">
        <p14:creationId xmlns:p14="http://schemas.microsoft.com/office/powerpoint/2010/main" val="1785899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E7E01-0590-CF44-B00E-0E9036ACD7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6533" y="-467356"/>
            <a:ext cx="9211733" cy="7507321"/>
          </a:xfrm>
          <a:prstGeom prst="rect">
            <a:avLst/>
          </a:prstGeom>
        </p:spPr>
      </p:pic>
    </p:spTree>
    <p:extLst>
      <p:ext uri="{BB962C8B-B14F-4D97-AF65-F5344CB8AC3E}">
        <p14:creationId xmlns:p14="http://schemas.microsoft.com/office/powerpoint/2010/main" val="32738866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22C9AA-7967-F047-A353-86350D4FA77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5912" y="-259492"/>
            <a:ext cx="8910954" cy="7376983"/>
          </a:xfrm>
          <a:prstGeom prst="rect">
            <a:avLst/>
          </a:prstGeom>
        </p:spPr>
      </p:pic>
    </p:spTree>
    <p:extLst>
      <p:ext uri="{BB962C8B-B14F-4D97-AF65-F5344CB8AC3E}">
        <p14:creationId xmlns:p14="http://schemas.microsoft.com/office/powerpoint/2010/main" val="39354387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D85FA0-58EC-5148-915F-C2A418BE47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6000" y="6778"/>
            <a:ext cx="8127428" cy="6844444"/>
          </a:xfrm>
          <a:prstGeom prst="rect">
            <a:avLst/>
          </a:prstGeom>
        </p:spPr>
      </p:pic>
    </p:spTree>
    <p:extLst>
      <p:ext uri="{BB962C8B-B14F-4D97-AF65-F5344CB8AC3E}">
        <p14:creationId xmlns:p14="http://schemas.microsoft.com/office/powerpoint/2010/main" val="26803761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F0F5EB-4AEA-7041-ADE4-06B2B63C64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6667" y="19476"/>
            <a:ext cx="8296761" cy="6819047"/>
          </a:xfrm>
          <a:prstGeom prst="rect">
            <a:avLst/>
          </a:prstGeom>
        </p:spPr>
      </p:pic>
    </p:spTree>
    <p:extLst>
      <p:ext uri="{BB962C8B-B14F-4D97-AF65-F5344CB8AC3E}">
        <p14:creationId xmlns:p14="http://schemas.microsoft.com/office/powerpoint/2010/main" val="17801670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1924DF-5CB6-C44E-AB7D-7923BB2027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7165" y="1350638"/>
            <a:ext cx="5612412" cy="5310206"/>
          </a:xfrm>
          <a:prstGeom prst="rect">
            <a:avLst/>
          </a:prstGeom>
        </p:spPr>
      </p:pic>
      <p:sp>
        <p:nvSpPr>
          <p:cNvPr id="4" name="TextBox 3">
            <a:extLst>
              <a:ext uri="{FF2B5EF4-FFF2-40B4-BE49-F238E27FC236}">
                <a16:creationId xmlns:a16="http://schemas.microsoft.com/office/drawing/2014/main" id="{4A8AB16B-B2BB-0048-9055-80B916CEA759}"/>
              </a:ext>
            </a:extLst>
          </p:cNvPr>
          <p:cNvSpPr txBox="1"/>
          <p:nvPr/>
        </p:nvSpPr>
        <p:spPr>
          <a:xfrm>
            <a:off x="374000" y="635478"/>
            <a:ext cx="8094300" cy="461665"/>
          </a:xfrm>
          <a:prstGeom prst="rect">
            <a:avLst/>
          </a:prstGeom>
          <a:noFill/>
        </p:spPr>
        <p:txBody>
          <a:bodyPr wrap="square" rtlCol="0">
            <a:spAutoFit/>
          </a:bodyPr>
          <a:lstStyle/>
          <a:p>
            <a:pPr algn="ctr"/>
            <a:r>
              <a:rPr lang="en-US" sz="2400" b="1" dirty="0"/>
              <a:t>Cross-hatching technique</a:t>
            </a:r>
            <a:endParaRPr lang="en-US" sz="2400" dirty="0"/>
          </a:p>
        </p:txBody>
      </p:sp>
    </p:spTree>
    <p:extLst>
      <p:ext uri="{BB962C8B-B14F-4D97-AF65-F5344CB8AC3E}">
        <p14:creationId xmlns:p14="http://schemas.microsoft.com/office/powerpoint/2010/main" val="5560185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BDCEBE-EBAC-4847-BE72-0A89FEDC99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5265" y="-197501"/>
            <a:ext cx="8313695" cy="6819047"/>
          </a:xfrm>
          <a:prstGeom prst="rect">
            <a:avLst/>
          </a:prstGeom>
        </p:spPr>
      </p:pic>
    </p:spTree>
    <p:extLst>
      <p:ext uri="{BB962C8B-B14F-4D97-AF65-F5344CB8AC3E}">
        <p14:creationId xmlns:p14="http://schemas.microsoft.com/office/powerpoint/2010/main" val="31233294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5993" y="5889403"/>
            <a:ext cx="8094300" cy="461665"/>
          </a:xfrm>
          <a:prstGeom prst="rect">
            <a:avLst/>
          </a:prstGeom>
          <a:noFill/>
        </p:spPr>
        <p:txBody>
          <a:bodyPr wrap="square" rtlCol="0">
            <a:spAutoFit/>
          </a:bodyPr>
          <a:lstStyle/>
          <a:p>
            <a:pPr algn="ctr"/>
            <a:r>
              <a:rPr lang="en-US" sz="2400" b="1" i="1" dirty="0"/>
              <a:t>Naples Beach, Florida </a:t>
            </a:r>
            <a:r>
              <a:rPr lang="en-US" sz="2400" b="1" dirty="0"/>
              <a:t>Ink drawing by Steven Cost</a:t>
            </a:r>
            <a:endParaRPr lang="en-US" sz="2400"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800" y="546101"/>
            <a:ext cx="8502828" cy="4940300"/>
          </a:xfrm>
          <a:prstGeom prst="rect">
            <a:avLst/>
          </a:prstGeom>
        </p:spPr>
      </p:pic>
    </p:spTree>
    <p:extLst>
      <p:ext uri="{BB962C8B-B14F-4D97-AF65-F5344CB8AC3E}">
        <p14:creationId xmlns:p14="http://schemas.microsoft.com/office/powerpoint/2010/main" val="653990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b="1" dirty="0">
                <a:solidFill>
                  <a:schemeClr val="bg1"/>
                </a:solidFill>
              </a:rPr>
              <a:t>Lazar </a:t>
            </a:r>
            <a:r>
              <a:rPr lang="en-US" sz="2400" b="1" dirty="0" err="1">
                <a:solidFill>
                  <a:schemeClr val="bg1"/>
                </a:solidFill>
              </a:rPr>
              <a:t>Markovich</a:t>
            </a:r>
            <a:r>
              <a:rPr lang="en-US" sz="2400" b="1" dirty="0">
                <a:solidFill>
                  <a:schemeClr val="bg1"/>
                </a:solidFill>
              </a:rPr>
              <a:t> </a:t>
            </a:r>
            <a:r>
              <a:rPr lang="en-US" sz="2400" b="1" dirty="0" err="1">
                <a:solidFill>
                  <a:schemeClr val="bg1"/>
                </a:solidFill>
              </a:rPr>
              <a:t>Lissitzky</a:t>
            </a:r>
            <a:r>
              <a:rPr lang="en-US" sz="2400" b="1" dirty="0">
                <a:solidFill>
                  <a:schemeClr val="bg1"/>
                </a:solidFill>
              </a:rPr>
              <a:t>, </a:t>
            </a:r>
            <a:r>
              <a:rPr lang="en-US" sz="2400" b="1" i="1" dirty="0">
                <a:solidFill>
                  <a:schemeClr val="bg1"/>
                </a:solidFill>
                <a:latin typeface="Times"/>
                <a:cs typeface="Times"/>
              </a:rPr>
              <a:t>Constructivism</a:t>
            </a:r>
            <a:r>
              <a:rPr lang="en-US" sz="2400" b="1" dirty="0">
                <a:solidFill>
                  <a:schemeClr val="bg1"/>
                </a:solidFill>
              </a:rPr>
              <a:t>, Russia 1929 </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2344616" y="529492"/>
            <a:ext cx="4607169" cy="5317126"/>
          </a:xfrm>
          <a:prstGeom prst="rect">
            <a:avLst/>
          </a:prstGeom>
        </p:spPr>
      </p:pic>
    </p:spTree>
    <p:extLst>
      <p:ext uri="{BB962C8B-B14F-4D97-AF65-F5344CB8AC3E}">
        <p14:creationId xmlns:p14="http://schemas.microsoft.com/office/powerpoint/2010/main" val="1069933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5993" y="5889403"/>
            <a:ext cx="8094300" cy="461665"/>
          </a:xfrm>
          <a:prstGeom prst="rect">
            <a:avLst/>
          </a:prstGeom>
          <a:noFill/>
        </p:spPr>
        <p:txBody>
          <a:bodyPr wrap="square" rtlCol="0">
            <a:spAutoFit/>
          </a:bodyPr>
          <a:lstStyle/>
          <a:p>
            <a:pPr algn="ctr"/>
            <a:r>
              <a:rPr lang="en-US" sz="2400" b="1" dirty="0"/>
              <a:t>Contour ink drawing by AC art student</a:t>
            </a:r>
            <a:endParaRPr lang="en-US" sz="2400" dirty="0"/>
          </a:p>
        </p:txBody>
      </p:sp>
      <p:pic>
        <p:nvPicPr>
          <p:cNvPr id="6" name="Picture 5">
            <a:extLst>
              <a:ext uri="{FF2B5EF4-FFF2-40B4-BE49-F238E27FC236}">
                <a16:creationId xmlns:a16="http://schemas.microsoft.com/office/drawing/2014/main" id="{66381AFE-2A24-9A4C-B1CF-3EECBD5BAB07}"/>
              </a:ext>
            </a:extLst>
          </p:cNvPr>
          <p:cNvPicPr>
            <a:picLocks noChangeAspect="1"/>
          </p:cNvPicPr>
          <p:nvPr/>
        </p:nvPicPr>
        <p:blipFill>
          <a:blip r:embed="rId2"/>
          <a:stretch>
            <a:fillRect/>
          </a:stretch>
        </p:blipFill>
        <p:spPr>
          <a:xfrm>
            <a:off x="1625801" y="789562"/>
            <a:ext cx="5662103" cy="4469084"/>
          </a:xfrm>
          <a:prstGeom prst="rect">
            <a:avLst/>
          </a:prstGeom>
        </p:spPr>
      </p:pic>
    </p:spTree>
    <p:extLst>
      <p:ext uri="{BB962C8B-B14F-4D97-AF65-F5344CB8AC3E}">
        <p14:creationId xmlns:p14="http://schemas.microsoft.com/office/powerpoint/2010/main" val="17926568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24850" y="1248027"/>
            <a:ext cx="8094300" cy="3539430"/>
          </a:xfrm>
          <a:prstGeom prst="rect">
            <a:avLst/>
          </a:prstGeom>
          <a:noFill/>
        </p:spPr>
        <p:txBody>
          <a:bodyPr wrap="square" rtlCol="0">
            <a:spAutoFit/>
          </a:bodyPr>
          <a:lstStyle/>
          <a:p>
            <a:r>
              <a:rPr lang="en-US" sz="3200" dirty="0">
                <a:solidFill>
                  <a:schemeClr val="bg1"/>
                </a:solidFill>
              </a:rPr>
              <a:t>Jackson Pollock’s paintings are art that not only prompts the viewer to become actively engaged with it, but also because the lines that trace themselves out across the sweep of the painting seem to chart the path of the lines. Work such as this has been labeled Action Painting.</a:t>
            </a:r>
          </a:p>
        </p:txBody>
      </p:sp>
    </p:spTree>
    <p:extLst>
      <p:ext uri="{BB962C8B-B14F-4D97-AF65-F5344CB8AC3E}">
        <p14:creationId xmlns:p14="http://schemas.microsoft.com/office/powerpoint/2010/main" val="375005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b="1" dirty="0">
                <a:solidFill>
                  <a:schemeClr val="bg1"/>
                </a:solidFill>
              </a:rPr>
              <a:t>Jackson Pollock at work</a:t>
            </a:r>
            <a:endParaRPr lang="en-US" sz="2400" dirty="0">
              <a:solidFill>
                <a:schemeClr val="bg1"/>
              </a:solidFill>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artisticPencilSketch/>
                    </a14:imgEffect>
                  </a14:imgLayer>
                </a14:imgProps>
              </a:ext>
            </a:extLst>
          </a:blip>
          <a:stretch>
            <a:fillRect/>
          </a:stretch>
        </p:blipFill>
        <p:spPr>
          <a:xfrm>
            <a:off x="2497053" y="428226"/>
            <a:ext cx="4165436" cy="5462976"/>
          </a:xfrm>
          <a:prstGeom prst="rect">
            <a:avLst/>
          </a:prstGeom>
        </p:spPr>
      </p:pic>
    </p:spTree>
    <p:extLst>
      <p:ext uri="{BB962C8B-B14F-4D97-AF65-F5344CB8AC3E}">
        <p14:creationId xmlns:p14="http://schemas.microsoft.com/office/powerpoint/2010/main" val="27533510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4824" y="582995"/>
            <a:ext cx="5053878" cy="5293751"/>
          </a:xfrm>
          <a:prstGeom prst="rect">
            <a:avLst/>
          </a:prstGeom>
        </p:spPr>
      </p:pic>
      <p:sp>
        <p:nvSpPr>
          <p:cNvPr id="8" name="TextBox 7"/>
          <p:cNvSpPr txBox="1"/>
          <p:nvPr/>
        </p:nvSpPr>
        <p:spPr>
          <a:xfrm>
            <a:off x="677040" y="6169153"/>
            <a:ext cx="7871608" cy="461665"/>
          </a:xfrm>
          <a:prstGeom prst="rect">
            <a:avLst/>
          </a:prstGeom>
          <a:noFill/>
        </p:spPr>
        <p:txBody>
          <a:bodyPr wrap="square" rtlCol="0">
            <a:spAutoFit/>
          </a:bodyPr>
          <a:lstStyle/>
          <a:p>
            <a:pPr algn="ctr"/>
            <a:r>
              <a:rPr lang="en-US" sz="2400" dirty="0">
                <a:solidFill>
                  <a:schemeClr val="accent6"/>
                </a:solidFill>
              </a:rPr>
              <a:t>Click on image above to go to internet movie</a:t>
            </a:r>
          </a:p>
        </p:txBody>
      </p:sp>
    </p:spTree>
    <p:extLst>
      <p:ext uri="{BB962C8B-B14F-4D97-AF65-F5344CB8AC3E}">
        <p14:creationId xmlns:p14="http://schemas.microsoft.com/office/powerpoint/2010/main" val="23796279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b="1" dirty="0">
                <a:solidFill>
                  <a:schemeClr val="bg1"/>
                </a:solidFill>
              </a:rPr>
              <a:t>Jackson Pollock, </a:t>
            </a:r>
            <a:r>
              <a:rPr lang="en-US" sz="2400" b="1" i="1" dirty="0">
                <a:solidFill>
                  <a:schemeClr val="bg1"/>
                </a:solidFill>
                <a:latin typeface="Times"/>
                <a:cs typeface="Times"/>
              </a:rPr>
              <a:t>Blue Poles</a:t>
            </a:r>
            <a:r>
              <a:rPr lang="en-US" sz="2400" b="1" dirty="0">
                <a:solidFill>
                  <a:schemeClr val="bg1"/>
                </a:solidFill>
              </a:rPr>
              <a:t>, 1952  USA</a:t>
            </a:r>
            <a:endParaRPr lang="en-US" sz="2400" dirty="0">
              <a:solidFill>
                <a:schemeClr val="bg1"/>
              </a:solidFill>
            </a:endParaRPr>
          </a:p>
        </p:txBody>
      </p:sp>
      <p:pic>
        <p:nvPicPr>
          <p:cNvPr id="2" name="Picture 1"/>
          <p:cNvPicPr>
            <a:picLocks noChangeAspect="1"/>
          </p:cNvPicPr>
          <p:nvPr/>
        </p:nvPicPr>
        <p:blipFill>
          <a:blip r:embed="rId2"/>
          <a:stretch>
            <a:fillRect/>
          </a:stretch>
        </p:blipFill>
        <p:spPr>
          <a:xfrm>
            <a:off x="435993" y="1447937"/>
            <a:ext cx="8210715" cy="3579872"/>
          </a:xfrm>
          <a:prstGeom prst="rect">
            <a:avLst/>
          </a:prstGeom>
        </p:spPr>
      </p:pic>
    </p:spTree>
    <p:extLst>
      <p:ext uri="{BB962C8B-B14F-4D97-AF65-F5344CB8AC3E}">
        <p14:creationId xmlns:p14="http://schemas.microsoft.com/office/powerpoint/2010/main" val="5360565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24850" y="1248027"/>
            <a:ext cx="8094300" cy="1569660"/>
          </a:xfrm>
          <a:prstGeom prst="rect">
            <a:avLst/>
          </a:prstGeom>
          <a:noFill/>
        </p:spPr>
        <p:txBody>
          <a:bodyPr wrap="square" rtlCol="0">
            <a:spAutoFit/>
          </a:bodyPr>
          <a:lstStyle/>
          <a:p>
            <a:r>
              <a:rPr lang="en-US" sz="3200" dirty="0">
                <a:solidFill>
                  <a:schemeClr val="bg1"/>
                </a:solidFill>
              </a:rPr>
              <a:t>Franz Kline used expressive line painting on very large canvases, with color limited to black and some small areas of red.</a:t>
            </a:r>
          </a:p>
        </p:txBody>
      </p:sp>
    </p:spTree>
    <p:extLst>
      <p:ext uri="{BB962C8B-B14F-4D97-AF65-F5344CB8AC3E}">
        <p14:creationId xmlns:p14="http://schemas.microsoft.com/office/powerpoint/2010/main" val="11876503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b="1" dirty="0">
                <a:solidFill>
                  <a:schemeClr val="bg1"/>
                </a:solidFill>
              </a:rPr>
              <a:t>Franz Kline, </a:t>
            </a:r>
            <a:r>
              <a:rPr lang="en-US" sz="2400" b="1" i="1" dirty="0" err="1">
                <a:solidFill>
                  <a:schemeClr val="bg1"/>
                </a:solidFill>
                <a:latin typeface="Times"/>
                <a:cs typeface="Times"/>
              </a:rPr>
              <a:t>Vawdavitch</a:t>
            </a:r>
            <a:r>
              <a:rPr lang="en-US" sz="2400" b="1" dirty="0">
                <a:solidFill>
                  <a:schemeClr val="bg1"/>
                </a:solidFill>
              </a:rPr>
              <a:t>, 1955</a:t>
            </a:r>
            <a:endParaRPr lang="en-US" sz="2400" dirty="0">
              <a:solidFill>
                <a:schemeClr val="bg1"/>
              </a:solidFil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1819" y="744363"/>
            <a:ext cx="6892605" cy="4847799"/>
          </a:xfrm>
          <a:prstGeom prst="rect">
            <a:avLst/>
          </a:prstGeom>
        </p:spPr>
      </p:pic>
    </p:spTree>
    <p:extLst>
      <p:ext uri="{BB962C8B-B14F-4D97-AF65-F5344CB8AC3E}">
        <p14:creationId xmlns:p14="http://schemas.microsoft.com/office/powerpoint/2010/main" val="25414729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b="1" dirty="0">
                <a:solidFill>
                  <a:schemeClr val="bg1"/>
                </a:solidFill>
              </a:rPr>
              <a:t>Franz Kline in his studio</a:t>
            </a:r>
            <a:endParaRPr lang="en-US" sz="2400" dirty="0">
              <a:solidFill>
                <a:schemeClr val="bg1"/>
              </a:solidFill>
            </a:endParaRP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9902" y="778919"/>
            <a:ext cx="7860391" cy="4903909"/>
          </a:xfrm>
          <a:prstGeom prst="rect">
            <a:avLst/>
          </a:prstGeom>
        </p:spPr>
      </p:pic>
    </p:spTree>
    <p:extLst>
      <p:ext uri="{BB962C8B-B14F-4D97-AF65-F5344CB8AC3E}">
        <p14:creationId xmlns:p14="http://schemas.microsoft.com/office/powerpoint/2010/main" val="13198521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612210"/>
            <a:ext cx="8363982" cy="3799943"/>
          </a:xfrm>
        </p:spPr>
        <p:txBody>
          <a:bodyPr>
            <a:normAutofit/>
          </a:bodyPr>
          <a:lstStyle/>
          <a:p>
            <a:r>
              <a:rPr lang="en-US" dirty="0">
                <a:solidFill>
                  <a:schemeClr val="bg2"/>
                </a:solidFill>
              </a:rPr>
              <a:t> </a:t>
            </a:r>
            <a:br>
              <a:rPr lang="en-US" dirty="0">
                <a:solidFill>
                  <a:schemeClr val="bg2"/>
                </a:solidFill>
              </a:rPr>
            </a:br>
            <a:r>
              <a:rPr lang="en-US" sz="4000" dirty="0">
                <a:solidFill>
                  <a:schemeClr val="bg2"/>
                </a:solidFill>
              </a:rPr>
              <a:t>The Elements</a:t>
            </a:r>
            <a:br>
              <a:rPr lang="en-US" dirty="0">
                <a:solidFill>
                  <a:schemeClr val="bg2"/>
                </a:solidFill>
              </a:rPr>
            </a:br>
            <a:r>
              <a:rPr lang="en-US" sz="4800" dirty="0">
                <a:solidFill>
                  <a:schemeClr val="bg2"/>
                </a:solidFill>
              </a:rPr>
              <a:t>Light and Tonal Value</a:t>
            </a:r>
            <a:br>
              <a:rPr lang="en-US" sz="4800" dirty="0">
                <a:solidFill>
                  <a:schemeClr val="bg2"/>
                </a:solidFill>
              </a:rPr>
            </a:br>
            <a:r>
              <a:rPr lang="en-US" sz="4800" dirty="0">
                <a:solidFill>
                  <a:schemeClr val="bg2"/>
                </a:solidFill>
              </a:rPr>
              <a:t>“Chiaroscuro”</a:t>
            </a:r>
          </a:p>
        </p:txBody>
      </p:sp>
    </p:spTree>
    <p:extLst>
      <p:ext uri="{BB962C8B-B14F-4D97-AF65-F5344CB8AC3E}">
        <p14:creationId xmlns:p14="http://schemas.microsoft.com/office/powerpoint/2010/main" val="33346519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8687" y="416246"/>
            <a:ext cx="8094300" cy="4031873"/>
          </a:xfrm>
          <a:prstGeom prst="rect">
            <a:avLst/>
          </a:prstGeom>
          <a:noFill/>
        </p:spPr>
        <p:txBody>
          <a:bodyPr wrap="square" rtlCol="0">
            <a:spAutoFit/>
          </a:bodyPr>
          <a:lstStyle/>
          <a:p>
            <a:pPr algn="ctr"/>
            <a:r>
              <a:rPr lang="en-US" sz="3200" dirty="0"/>
              <a:t>Chiaroscuro </a:t>
            </a:r>
          </a:p>
          <a:p>
            <a:pPr algn="ctr"/>
            <a:endParaRPr lang="en-US" sz="3200" dirty="0"/>
          </a:p>
          <a:p>
            <a:r>
              <a:rPr lang="en-US" sz="3200" dirty="0"/>
              <a:t>Chiaroscuro is Italian for:</a:t>
            </a:r>
          </a:p>
          <a:p>
            <a:r>
              <a:rPr lang="en-US" sz="3200" dirty="0" err="1"/>
              <a:t>Chiaro</a:t>
            </a:r>
            <a:r>
              <a:rPr lang="en-US" sz="3200" dirty="0"/>
              <a:t>  (Key </a:t>
            </a:r>
            <a:r>
              <a:rPr lang="en-US" sz="3200" dirty="0" err="1"/>
              <a:t>arro</a:t>
            </a:r>
            <a:r>
              <a:rPr lang="en-US" sz="3200" dirty="0"/>
              <a:t>)— Light       </a:t>
            </a:r>
            <a:r>
              <a:rPr lang="en-US" sz="3200" dirty="0" err="1"/>
              <a:t>Scuro</a:t>
            </a:r>
            <a:r>
              <a:rPr lang="en-US" sz="3200" dirty="0"/>
              <a:t> — Dark</a:t>
            </a:r>
          </a:p>
          <a:p>
            <a:endParaRPr lang="en-US" sz="3200" dirty="0"/>
          </a:p>
          <a:p>
            <a:r>
              <a:rPr lang="en-US" sz="3200" dirty="0"/>
              <a:t>It means shading and blending of tonal values in black, white and grays as well as shading in color. </a:t>
            </a:r>
          </a:p>
        </p:txBody>
      </p:sp>
    </p:spTree>
    <p:extLst>
      <p:ext uri="{BB962C8B-B14F-4D97-AF65-F5344CB8AC3E}">
        <p14:creationId xmlns:p14="http://schemas.microsoft.com/office/powerpoint/2010/main" val="4166587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894297"/>
            <a:ext cx="8094300" cy="830997"/>
          </a:xfrm>
          <a:prstGeom prst="rect">
            <a:avLst/>
          </a:prstGeom>
          <a:noFill/>
        </p:spPr>
        <p:txBody>
          <a:bodyPr wrap="square" rtlCol="0">
            <a:spAutoFit/>
          </a:bodyPr>
          <a:lstStyle/>
          <a:p>
            <a:pPr algn="ctr"/>
            <a:r>
              <a:rPr lang="en-US" sz="2400" dirty="0">
                <a:solidFill>
                  <a:schemeClr val="bg1"/>
                </a:solidFill>
              </a:rPr>
              <a:t>Lithographic propaganda poster by Lazar </a:t>
            </a:r>
            <a:r>
              <a:rPr lang="en-US" sz="2400" dirty="0" err="1">
                <a:solidFill>
                  <a:schemeClr val="bg1"/>
                </a:solidFill>
              </a:rPr>
              <a:t>Lissitzki</a:t>
            </a:r>
            <a:r>
              <a:rPr lang="en-US" sz="2400" b="1" dirty="0">
                <a:solidFill>
                  <a:schemeClr val="bg1"/>
                </a:solidFill>
              </a:rPr>
              <a:t>, </a:t>
            </a:r>
            <a:r>
              <a:rPr lang="en-US" sz="2400" b="1" i="1" dirty="0">
                <a:solidFill>
                  <a:schemeClr val="bg1"/>
                </a:solidFill>
                <a:latin typeface="Times"/>
                <a:cs typeface="Times"/>
              </a:rPr>
              <a:t>Beat the Whites with the Red Wedge, </a:t>
            </a:r>
            <a:r>
              <a:rPr lang="en-US" sz="2400" b="1" dirty="0">
                <a:solidFill>
                  <a:schemeClr val="bg1"/>
                </a:solidFill>
              </a:rPr>
              <a:t>Russia 1919, </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4559300" y="3416300"/>
            <a:ext cx="12700" cy="12700"/>
          </a:xfrm>
          <a:prstGeom prst="rect">
            <a:avLst/>
          </a:prstGeom>
        </p:spPr>
      </p:pic>
      <p:pic>
        <p:nvPicPr>
          <p:cNvPr id="7" name="Picture 6">
            <a:hlinkClick r:id="rId3"/>
          </p:cNvPr>
          <p:cNvPicPr>
            <a:picLocks noChangeAspect="1"/>
          </p:cNvPicPr>
          <p:nvPr/>
        </p:nvPicPr>
        <p:blipFill>
          <a:blip r:embed="rId4"/>
          <a:stretch>
            <a:fillRect/>
          </a:stretch>
        </p:blipFill>
        <p:spPr>
          <a:xfrm>
            <a:off x="1450655" y="373003"/>
            <a:ext cx="6217289" cy="5012689"/>
          </a:xfrm>
          <a:prstGeom prst="rect">
            <a:avLst/>
          </a:prstGeom>
        </p:spPr>
      </p:pic>
      <p:sp>
        <p:nvSpPr>
          <p:cNvPr id="6" name="TextBox 5"/>
          <p:cNvSpPr txBox="1"/>
          <p:nvPr/>
        </p:nvSpPr>
        <p:spPr>
          <a:xfrm>
            <a:off x="2693347" y="5510081"/>
            <a:ext cx="3874369" cy="461665"/>
          </a:xfrm>
          <a:prstGeom prst="rect">
            <a:avLst/>
          </a:prstGeom>
          <a:noFill/>
        </p:spPr>
        <p:txBody>
          <a:bodyPr wrap="square" rtlCol="0">
            <a:spAutoFit/>
          </a:bodyPr>
          <a:lstStyle/>
          <a:p>
            <a:pPr algn="ctr"/>
            <a:r>
              <a:rPr lang="en-US" sz="2400" dirty="0">
                <a:solidFill>
                  <a:srgbClr val="FF6600"/>
                </a:solidFill>
              </a:rPr>
              <a:t>Click on image for Video</a:t>
            </a:r>
          </a:p>
        </p:txBody>
      </p:sp>
    </p:spTree>
    <p:extLst>
      <p:ext uri="{BB962C8B-B14F-4D97-AF65-F5344CB8AC3E}">
        <p14:creationId xmlns:p14="http://schemas.microsoft.com/office/powerpoint/2010/main" val="7426085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A9BD27-3011-5C48-A4D2-906E0480028B}"/>
              </a:ext>
            </a:extLst>
          </p:cNvPr>
          <p:cNvSpPr txBox="1"/>
          <p:nvPr/>
        </p:nvSpPr>
        <p:spPr>
          <a:xfrm>
            <a:off x="823362" y="1000233"/>
            <a:ext cx="7497276" cy="3754874"/>
          </a:xfrm>
          <a:prstGeom prst="rect">
            <a:avLst/>
          </a:prstGeom>
          <a:noFill/>
        </p:spPr>
        <p:txBody>
          <a:bodyPr wrap="square" rtlCol="0">
            <a:spAutoFit/>
          </a:bodyPr>
          <a:lstStyle/>
          <a:p>
            <a:r>
              <a:rPr lang="en-US" sz="4000" dirty="0">
                <a:solidFill>
                  <a:srgbClr val="FF0000"/>
                </a:solidFill>
              </a:rPr>
              <a:t>Tonal Value</a:t>
            </a:r>
          </a:p>
          <a:p>
            <a:endParaRPr lang="en-US" sz="3000" dirty="0"/>
          </a:p>
          <a:p>
            <a:pPr lvl="1"/>
            <a:r>
              <a:rPr lang="en-US" sz="2800" dirty="0">
                <a:cs typeface="Arial" panose="020B0604020202020204" pitchFamily="34" charset="0"/>
              </a:rPr>
              <a:t>In art, tone refers to the degree of lightness or darkness of an area. Tone varies from the bright white of a light source through shades of gray to the deepest black shadows. How we perceive the tone of an object depends on its actual surface lightness or darkness.</a:t>
            </a:r>
            <a:endParaRPr lang="en-US" sz="3000" dirty="0"/>
          </a:p>
        </p:txBody>
      </p:sp>
    </p:spTree>
    <p:extLst>
      <p:ext uri="{BB962C8B-B14F-4D97-AF65-F5344CB8AC3E}">
        <p14:creationId xmlns:p14="http://schemas.microsoft.com/office/powerpoint/2010/main" val="3174032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550101-0D91-F14B-B1D0-632338F1485B}"/>
              </a:ext>
            </a:extLst>
          </p:cNvPr>
          <p:cNvPicPr>
            <a:picLocks noChangeAspect="1"/>
          </p:cNvPicPr>
          <p:nvPr/>
        </p:nvPicPr>
        <p:blipFill>
          <a:blip r:embed="rId2"/>
          <a:stretch>
            <a:fillRect/>
          </a:stretch>
        </p:blipFill>
        <p:spPr>
          <a:xfrm>
            <a:off x="-489632" y="673169"/>
            <a:ext cx="5715000" cy="5715000"/>
          </a:xfrm>
          <a:prstGeom prst="rect">
            <a:avLst/>
          </a:prstGeom>
        </p:spPr>
      </p:pic>
      <p:sp>
        <p:nvSpPr>
          <p:cNvPr id="5" name="TextBox 4">
            <a:extLst>
              <a:ext uri="{FF2B5EF4-FFF2-40B4-BE49-F238E27FC236}">
                <a16:creationId xmlns:a16="http://schemas.microsoft.com/office/drawing/2014/main" id="{E1DFA2D9-13FA-544A-9FD3-A2431E480D62}"/>
              </a:ext>
            </a:extLst>
          </p:cNvPr>
          <p:cNvSpPr txBox="1"/>
          <p:nvPr/>
        </p:nvSpPr>
        <p:spPr>
          <a:xfrm>
            <a:off x="4544268" y="1271223"/>
            <a:ext cx="4299458" cy="2400657"/>
          </a:xfrm>
          <a:prstGeom prst="rect">
            <a:avLst/>
          </a:prstGeom>
          <a:noFill/>
        </p:spPr>
        <p:txBody>
          <a:bodyPr wrap="square" rtlCol="0">
            <a:spAutoFit/>
          </a:bodyPr>
          <a:lstStyle/>
          <a:p>
            <a:r>
              <a:rPr lang="en-US" sz="3000" dirty="0"/>
              <a:t>Value tones  in lighting are determined by the intensity of the lighting. A </a:t>
            </a:r>
            <a:r>
              <a:rPr lang="en-US" sz="3000" dirty="0">
                <a:solidFill>
                  <a:srgbClr val="FF0000"/>
                </a:solidFill>
              </a:rPr>
              <a:t>key light </a:t>
            </a:r>
            <a:r>
              <a:rPr lang="en-US" sz="3000" dirty="0"/>
              <a:t>is the major lighting source.</a:t>
            </a:r>
          </a:p>
        </p:txBody>
      </p:sp>
    </p:spTree>
    <p:extLst>
      <p:ext uri="{BB962C8B-B14F-4D97-AF65-F5344CB8AC3E}">
        <p14:creationId xmlns:p14="http://schemas.microsoft.com/office/powerpoint/2010/main" val="34340519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9302F3-DE1F-F84C-8107-83402DD0E49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4033"/>
          <a:stretch/>
        </p:blipFill>
        <p:spPr>
          <a:xfrm>
            <a:off x="235492" y="-3352963"/>
            <a:ext cx="4795254" cy="6336508"/>
          </a:xfrm>
          <a:prstGeom prst="rect">
            <a:avLst/>
          </a:prstGeom>
        </p:spPr>
      </p:pic>
      <p:pic>
        <p:nvPicPr>
          <p:cNvPr id="7" name="Picture 6">
            <a:extLst>
              <a:ext uri="{FF2B5EF4-FFF2-40B4-BE49-F238E27FC236}">
                <a16:creationId xmlns:a16="http://schemas.microsoft.com/office/drawing/2014/main" id="{ECC3DB7F-9AA4-2642-9C72-5C1CDAEAFA49}"/>
              </a:ext>
            </a:extLst>
          </p:cNvPr>
          <p:cNvPicPr>
            <a:picLocks noChangeAspect="1"/>
          </p:cNvPicPr>
          <p:nvPr/>
        </p:nvPicPr>
        <p:blipFill>
          <a:blip r:embed="rId3"/>
          <a:stretch>
            <a:fillRect/>
          </a:stretch>
        </p:blipFill>
        <p:spPr>
          <a:xfrm>
            <a:off x="2952470" y="2319048"/>
            <a:ext cx="5758727" cy="4178387"/>
          </a:xfrm>
          <a:prstGeom prst="rect">
            <a:avLst/>
          </a:prstGeom>
        </p:spPr>
      </p:pic>
    </p:spTree>
    <p:extLst>
      <p:ext uri="{BB962C8B-B14F-4D97-AF65-F5344CB8AC3E}">
        <p14:creationId xmlns:p14="http://schemas.microsoft.com/office/powerpoint/2010/main" val="28946295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EA0268-35DD-4649-A742-DA62D97F8F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0889" y="50075"/>
            <a:ext cx="4522444" cy="2869628"/>
          </a:xfrm>
          <a:prstGeom prst="rect">
            <a:avLst/>
          </a:prstGeom>
        </p:spPr>
      </p:pic>
      <p:pic>
        <p:nvPicPr>
          <p:cNvPr id="3" name="Picture 2">
            <a:extLst>
              <a:ext uri="{FF2B5EF4-FFF2-40B4-BE49-F238E27FC236}">
                <a16:creationId xmlns:a16="http://schemas.microsoft.com/office/drawing/2014/main" id="{08C238B5-CBA1-614D-B5B5-FD5252C7CE61}"/>
              </a:ext>
            </a:extLst>
          </p:cNvPr>
          <p:cNvPicPr>
            <a:picLocks noChangeAspect="1"/>
          </p:cNvPicPr>
          <p:nvPr/>
        </p:nvPicPr>
        <p:blipFill>
          <a:blip r:embed="rId3"/>
          <a:stretch>
            <a:fillRect/>
          </a:stretch>
        </p:blipFill>
        <p:spPr>
          <a:xfrm>
            <a:off x="3416894" y="2556801"/>
            <a:ext cx="5272779" cy="3925928"/>
          </a:xfrm>
          <a:prstGeom prst="rect">
            <a:avLst/>
          </a:prstGeom>
        </p:spPr>
      </p:pic>
    </p:spTree>
    <p:extLst>
      <p:ext uri="{BB962C8B-B14F-4D97-AF65-F5344CB8AC3E}">
        <p14:creationId xmlns:p14="http://schemas.microsoft.com/office/powerpoint/2010/main" val="1761721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52BBB-BD95-2D43-8140-82EAFC5305C8}"/>
              </a:ext>
            </a:extLst>
          </p:cNvPr>
          <p:cNvPicPr>
            <a:picLocks noChangeAspect="1"/>
          </p:cNvPicPr>
          <p:nvPr/>
        </p:nvPicPr>
        <p:blipFill>
          <a:blip r:embed="rId2"/>
          <a:stretch>
            <a:fillRect/>
          </a:stretch>
        </p:blipFill>
        <p:spPr>
          <a:xfrm>
            <a:off x="3289621" y="702567"/>
            <a:ext cx="5523504" cy="5758548"/>
          </a:xfrm>
          <a:prstGeom prst="rect">
            <a:avLst/>
          </a:prstGeom>
        </p:spPr>
      </p:pic>
      <p:sp>
        <p:nvSpPr>
          <p:cNvPr id="3" name="TextBox 2">
            <a:extLst>
              <a:ext uri="{FF2B5EF4-FFF2-40B4-BE49-F238E27FC236}">
                <a16:creationId xmlns:a16="http://schemas.microsoft.com/office/drawing/2014/main" id="{AC8B8716-53EC-234F-936B-3A6E77143BB2}"/>
              </a:ext>
            </a:extLst>
          </p:cNvPr>
          <p:cNvSpPr txBox="1"/>
          <p:nvPr/>
        </p:nvSpPr>
        <p:spPr>
          <a:xfrm>
            <a:off x="489617" y="426802"/>
            <a:ext cx="3763939" cy="4632038"/>
          </a:xfrm>
          <a:prstGeom prst="rect">
            <a:avLst/>
          </a:prstGeom>
          <a:noFill/>
        </p:spPr>
        <p:txBody>
          <a:bodyPr wrap="square" rtlCol="0">
            <a:spAutoFit/>
          </a:bodyPr>
          <a:lstStyle/>
          <a:p>
            <a:r>
              <a:rPr lang="en-US" sz="4300" dirty="0">
                <a:solidFill>
                  <a:srgbClr val="FF0000"/>
                </a:solidFill>
              </a:rPr>
              <a:t>High Key</a:t>
            </a:r>
          </a:p>
          <a:p>
            <a:endParaRPr lang="en-US" sz="2800" dirty="0"/>
          </a:p>
          <a:p>
            <a:r>
              <a:rPr lang="en-US" sz="2800" dirty="0"/>
              <a:t>Lighting with high intensity key lighting making bright tonal values High key images are easy to see, have good definition, and usually set a friendly mood.</a:t>
            </a:r>
          </a:p>
        </p:txBody>
      </p:sp>
    </p:spTree>
    <p:extLst>
      <p:ext uri="{BB962C8B-B14F-4D97-AF65-F5344CB8AC3E}">
        <p14:creationId xmlns:p14="http://schemas.microsoft.com/office/powerpoint/2010/main" val="13585732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289D44-9B6F-E044-8F5E-851C0226722B}"/>
              </a:ext>
            </a:extLst>
          </p:cNvPr>
          <p:cNvSpPr/>
          <p:nvPr/>
        </p:nvSpPr>
        <p:spPr>
          <a:xfrm>
            <a:off x="0"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720030A-F881-0D45-B5F9-1EBAAD00321C}"/>
              </a:ext>
            </a:extLst>
          </p:cNvPr>
          <p:cNvPicPr>
            <a:picLocks noChangeAspect="1"/>
          </p:cNvPicPr>
          <p:nvPr/>
        </p:nvPicPr>
        <p:blipFill>
          <a:blip r:embed="rId2"/>
          <a:stretch>
            <a:fillRect/>
          </a:stretch>
        </p:blipFill>
        <p:spPr>
          <a:xfrm>
            <a:off x="3015401" y="1582274"/>
            <a:ext cx="6379146" cy="4235650"/>
          </a:xfrm>
          <a:prstGeom prst="rect">
            <a:avLst/>
          </a:prstGeom>
        </p:spPr>
      </p:pic>
      <p:sp>
        <p:nvSpPr>
          <p:cNvPr id="3" name="TextBox 2">
            <a:extLst>
              <a:ext uri="{FF2B5EF4-FFF2-40B4-BE49-F238E27FC236}">
                <a16:creationId xmlns:a16="http://schemas.microsoft.com/office/drawing/2014/main" id="{10FF2682-9F1C-6442-8326-8D19523C8711}"/>
              </a:ext>
            </a:extLst>
          </p:cNvPr>
          <p:cNvSpPr txBox="1"/>
          <p:nvPr/>
        </p:nvSpPr>
        <p:spPr>
          <a:xfrm>
            <a:off x="381129" y="395805"/>
            <a:ext cx="3763939" cy="2908489"/>
          </a:xfrm>
          <a:prstGeom prst="rect">
            <a:avLst/>
          </a:prstGeom>
          <a:noFill/>
        </p:spPr>
        <p:txBody>
          <a:bodyPr wrap="square" rtlCol="0">
            <a:spAutoFit/>
          </a:bodyPr>
          <a:lstStyle/>
          <a:p>
            <a:r>
              <a:rPr lang="en-US" sz="4300" dirty="0">
                <a:solidFill>
                  <a:srgbClr val="FF0000"/>
                </a:solidFill>
              </a:rPr>
              <a:t>Low Key</a:t>
            </a:r>
          </a:p>
          <a:p>
            <a:endParaRPr lang="en-US" sz="2800" dirty="0"/>
          </a:p>
          <a:p>
            <a:r>
              <a:rPr lang="en-US" sz="2800" dirty="0">
                <a:solidFill>
                  <a:schemeClr val="bg1"/>
                </a:solidFill>
              </a:rPr>
              <a:t>Lighting with low intensity lighting making dark tonal values</a:t>
            </a:r>
          </a:p>
        </p:txBody>
      </p:sp>
    </p:spTree>
    <p:extLst>
      <p:ext uri="{BB962C8B-B14F-4D97-AF65-F5344CB8AC3E}">
        <p14:creationId xmlns:p14="http://schemas.microsoft.com/office/powerpoint/2010/main" val="20008745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421639-0156-A14B-A6A0-EE6AF02D553B}"/>
              </a:ext>
            </a:extLst>
          </p:cNvPr>
          <p:cNvPicPr>
            <a:picLocks noChangeAspect="1"/>
          </p:cNvPicPr>
          <p:nvPr/>
        </p:nvPicPr>
        <p:blipFill>
          <a:blip r:embed="rId2"/>
          <a:stretch>
            <a:fillRect/>
          </a:stretch>
        </p:blipFill>
        <p:spPr>
          <a:xfrm>
            <a:off x="275410" y="1435497"/>
            <a:ext cx="8569472" cy="5141683"/>
          </a:xfrm>
          <a:prstGeom prst="rect">
            <a:avLst/>
          </a:prstGeom>
        </p:spPr>
      </p:pic>
      <p:sp>
        <p:nvSpPr>
          <p:cNvPr id="3" name="TextBox 2">
            <a:extLst>
              <a:ext uri="{FF2B5EF4-FFF2-40B4-BE49-F238E27FC236}">
                <a16:creationId xmlns:a16="http://schemas.microsoft.com/office/drawing/2014/main" id="{2AC141B3-CCAE-7340-B20B-0E5E86563171}"/>
              </a:ext>
            </a:extLst>
          </p:cNvPr>
          <p:cNvSpPr txBox="1"/>
          <p:nvPr/>
        </p:nvSpPr>
        <p:spPr>
          <a:xfrm>
            <a:off x="979234" y="2781726"/>
            <a:ext cx="1744265" cy="523220"/>
          </a:xfrm>
          <a:prstGeom prst="rect">
            <a:avLst/>
          </a:prstGeom>
          <a:noFill/>
        </p:spPr>
        <p:txBody>
          <a:bodyPr wrap="square" rtlCol="0">
            <a:spAutoFit/>
          </a:bodyPr>
          <a:lstStyle/>
          <a:p>
            <a:r>
              <a:rPr lang="en-US" sz="2800" dirty="0"/>
              <a:t>Attached</a:t>
            </a:r>
          </a:p>
        </p:txBody>
      </p:sp>
      <p:sp>
        <p:nvSpPr>
          <p:cNvPr id="4" name="TextBox 3">
            <a:extLst>
              <a:ext uri="{FF2B5EF4-FFF2-40B4-BE49-F238E27FC236}">
                <a16:creationId xmlns:a16="http://schemas.microsoft.com/office/drawing/2014/main" id="{7921F899-DFD3-994E-B715-80B96D745540}"/>
              </a:ext>
            </a:extLst>
          </p:cNvPr>
          <p:cNvSpPr txBox="1"/>
          <p:nvPr/>
        </p:nvSpPr>
        <p:spPr>
          <a:xfrm>
            <a:off x="397813" y="333292"/>
            <a:ext cx="8400010" cy="1015663"/>
          </a:xfrm>
          <a:prstGeom prst="rect">
            <a:avLst/>
          </a:prstGeom>
          <a:noFill/>
        </p:spPr>
        <p:txBody>
          <a:bodyPr wrap="square" rtlCol="0">
            <a:spAutoFit/>
          </a:bodyPr>
          <a:lstStyle/>
          <a:p>
            <a:r>
              <a:rPr lang="en-US" sz="3000" dirty="0"/>
              <a:t>Notice how the </a:t>
            </a:r>
            <a:r>
              <a:rPr lang="en-US" sz="3000" dirty="0">
                <a:solidFill>
                  <a:srgbClr val="FF0000"/>
                </a:solidFill>
              </a:rPr>
              <a:t>key light </a:t>
            </a:r>
            <a:r>
              <a:rPr lang="en-US" sz="3000" dirty="0"/>
              <a:t>creates the tonal value shadows on these simple objects.</a:t>
            </a:r>
          </a:p>
        </p:txBody>
      </p:sp>
    </p:spTree>
    <p:extLst>
      <p:ext uri="{BB962C8B-B14F-4D97-AF65-F5344CB8AC3E}">
        <p14:creationId xmlns:p14="http://schemas.microsoft.com/office/powerpoint/2010/main" val="25427746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82E302-E21D-0547-B357-3FCAF8FE81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47433" y="808713"/>
            <a:ext cx="4001882" cy="5032670"/>
          </a:xfrm>
          <a:prstGeom prst="rect">
            <a:avLst/>
          </a:prstGeom>
        </p:spPr>
      </p:pic>
      <p:pic>
        <p:nvPicPr>
          <p:cNvPr id="3" name="Picture 2">
            <a:extLst>
              <a:ext uri="{FF2B5EF4-FFF2-40B4-BE49-F238E27FC236}">
                <a16:creationId xmlns:a16="http://schemas.microsoft.com/office/drawing/2014/main" id="{204650DC-1F97-CF4B-BD85-56834E4B765D}"/>
              </a:ext>
            </a:extLst>
          </p:cNvPr>
          <p:cNvPicPr>
            <a:picLocks noChangeAspect="1"/>
          </p:cNvPicPr>
          <p:nvPr/>
        </p:nvPicPr>
        <p:blipFill>
          <a:blip r:embed="rId3"/>
          <a:stretch>
            <a:fillRect/>
          </a:stretch>
        </p:blipFill>
        <p:spPr>
          <a:xfrm>
            <a:off x="249020" y="250162"/>
            <a:ext cx="4698413" cy="2349206"/>
          </a:xfrm>
          <a:prstGeom prst="rect">
            <a:avLst/>
          </a:prstGeom>
        </p:spPr>
      </p:pic>
    </p:spTree>
    <p:extLst>
      <p:ext uri="{BB962C8B-B14F-4D97-AF65-F5344CB8AC3E}">
        <p14:creationId xmlns:p14="http://schemas.microsoft.com/office/powerpoint/2010/main" val="31889781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CB7BDB-F844-034B-82F5-07B06D83E0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47433" y="808713"/>
            <a:ext cx="4001882" cy="5032670"/>
          </a:xfrm>
          <a:prstGeom prst="rect">
            <a:avLst/>
          </a:prstGeom>
        </p:spPr>
      </p:pic>
      <p:sp>
        <p:nvSpPr>
          <p:cNvPr id="3" name="TextBox 2">
            <a:extLst>
              <a:ext uri="{FF2B5EF4-FFF2-40B4-BE49-F238E27FC236}">
                <a16:creationId xmlns:a16="http://schemas.microsoft.com/office/drawing/2014/main" id="{FD13E58F-F3CD-5045-AD6E-1D80C840FA2A}"/>
              </a:ext>
            </a:extLst>
          </p:cNvPr>
          <p:cNvSpPr txBox="1"/>
          <p:nvPr/>
        </p:nvSpPr>
        <p:spPr>
          <a:xfrm>
            <a:off x="459022" y="719085"/>
            <a:ext cx="3855742" cy="3539431"/>
          </a:xfrm>
          <a:prstGeom prst="rect">
            <a:avLst/>
          </a:prstGeom>
          <a:noFill/>
        </p:spPr>
        <p:txBody>
          <a:bodyPr wrap="square" rtlCol="0">
            <a:spAutoFit/>
          </a:bodyPr>
          <a:lstStyle/>
          <a:p>
            <a:r>
              <a:rPr lang="en-US" sz="2800" dirty="0"/>
              <a:t>Usually oil paints were used in the </a:t>
            </a:r>
            <a:r>
              <a:rPr lang="en-US" sz="2800" b="1" dirty="0">
                <a:solidFill>
                  <a:srgbClr val="FF0000"/>
                </a:solidFill>
              </a:rPr>
              <a:t>Grisaille</a:t>
            </a:r>
            <a:r>
              <a:rPr lang="en-US" sz="2800" dirty="0">
                <a:solidFill>
                  <a:srgbClr val="FF0000"/>
                </a:solidFill>
              </a:rPr>
              <a:t> </a:t>
            </a:r>
            <a:r>
              <a:rPr lang="en-US" sz="2800" dirty="0"/>
              <a:t>technique. Color was gradually </a:t>
            </a:r>
            <a:r>
              <a:rPr lang="en-US" sz="2800" b="1" dirty="0">
                <a:solidFill>
                  <a:srgbClr val="FF0000"/>
                </a:solidFill>
              </a:rPr>
              <a:t>Glazed</a:t>
            </a:r>
            <a:r>
              <a:rPr lang="en-US" sz="2800" dirty="0"/>
              <a:t> over the gray grisaille painting to create a full tonal value finished color painting.</a:t>
            </a:r>
          </a:p>
        </p:txBody>
      </p:sp>
      <p:sp>
        <p:nvSpPr>
          <p:cNvPr id="4" name="TextBox 3">
            <a:extLst>
              <a:ext uri="{FF2B5EF4-FFF2-40B4-BE49-F238E27FC236}">
                <a16:creationId xmlns:a16="http://schemas.microsoft.com/office/drawing/2014/main" id="{318595F4-3656-554A-9659-EBC58A105C9B}"/>
              </a:ext>
            </a:extLst>
          </p:cNvPr>
          <p:cNvSpPr txBox="1"/>
          <p:nvPr/>
        </p:nvSpPr>
        <p:spPr>
          <a:xfrm>
            <a:off x="1185327" y="6062133"/>
            <a:ext cx="7857067" cy="800219"/>
          </a:xfrm>
          <a:prstGeom prst="rect">
            <a:avLst/>
          </a:prstGeom>
          <a:noFill/>
        </p:spPr>
        <p:txBody>
          <a:bodyPr wrap="square" rtlCol="0">
            <a:spAutoFit/>
          </a:bodyPr>
          <a:lstStyle/>
          <a:p>
            <a:r>
              <a:rPr lang="en-US" sz="2800" i="1" dirty="0"/>
              <a:t>Lady with an </a:t>
            </a:r>
            <a:r>
              <a:rPr lang="en-US" sz="2800" i="1" dirty="0" err="1"/>
              <a:t>Ermnine</a:t>
            </a:r>
            <a:r>
              <a:rPr lang="en-US" sz="2800" dirty="0"/>
              <a:t> by Leonardo da Vinci.</a:t>
            </a:r>
          </a:p>
          <a:p>
            <a:endParaRPr lang="en-US" dirty="0"/>
          </a:p>
        </p:txBody>
      </p:sp>
    </p:spTree>
    <p:extLst>
      <p:ext uri="{BB962C8B-B14F-4D97-AF65-F5344CB8AC3E}">
        <p14:creationId xmlns:p14="http://schemas.microsoft.com/office/powerpoint/2010/main" val="28144452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FBB649-3540-8748-AB3B-90E390E7C866}"/>
              </a:ext>
            </a:extLst>
          </p:cNvPr>
          <p:cNvPicPr>
            <a:picLocks noChangeAspect="1"/>
          </p:cNvPicPr>
          <p:nvPr/>
        </p:nvPicPr>
        <p:blipFill>
          <a:blip r:embed="rId2"/>
          <a:stretch>
            <a:fillRect/>
          </a:stretch>
        </p:blipFill>
        <p:spPr>
          <a:xfrm>
            <a:off x="209782" y="193425"/>
            <a:ext cx="6704762" cy="1815873"/>
          </a:xfrm>
          <a:prstGeom prst="rect">
            <a:avLst/>
          </a:prstGeom>
        </p:spPr>
      </p:pic>
      <p:pic>
        <p:nvPicPr>
          <p:cNvPr id="3" name="Picture 2">
            <a:extLst>
              <a:ext uri="{FF2B5EF4-FFF2-40B4-BE49-F238E27FC236}">
                <a16:creationId xmlns:a16="http://schemas.microsoft.com/office/drawing/2014/main" id="{7BF299F9-D927-1B46-B302-F945C3E5F2B9}"/>
              </a:ext>
            </a:extLst>
          </p:cNvPr>
          <p:cNvPicPr>
            <a:picLocks noChangeAspect="1"/>
          </p:cNvPicPr>
          <p:nvPr/>
        </p:nvPicPr>
        <p:blipFill>
          <a:blip r:embed="rId3"/>
          <a:stretch>
            <a:fillRect/>
          </a:stretch>
        </p:blipFill>
        <p:spPr>
          <a:xfrm>
            <a:off x="4307436" y="1640467"/>
            <a:ext cx="3733800" cy="4953000"/>
          </a:xfrm>
          <a:prstGeom prst="rect">
            <a:avLst/>
          </a:prstGeom>
        </p:spPr>
      </p:pic>
    </p:spTree>
    <p:extLst>
      <p:ext uri="{BB962C8B-B14F-4D97-AF65-F5344CB8AC3E}">
        <p14:creationId xmlns:p14="http://schemas.microsoft.com/office/powerpoint/2010/main" val="1482872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2" y="6120236"/>
            <a:ext cx="8434469" cy="461665"/>
          </a:xfrm>
          <a:prstGeom prst="rect">
            <a:avLst/>
          </a:prstGeom>
          <a:noFill/>
        </p:spPr>
        <p:txBody>
          <a:bodyPr wrap="square" rtlCol="0">
            <a:spAutoFit/>
          </a:bodyPr>
          <a:lstStyle/>
          <a:p>
            <a:pPr algn="ctr"/>
            <a:r>
              <a:rPr lang="en-US" sz="2400" dirty="0" err="1">
                <a:solidFill>
                  <a:schemeClr val="bg1"/>
                </a:solidFill>
              </a:rPr>
              <a:t>Aleksandr</a:t>
            </a:r>
            <a:r>
              <a:rPr lang="en-US" sz="2400" dirty="0">
                <a:solidFill>
                  <a:schemeClr val="bg1"/>
                </a:solidFill>
              </a:rPr>
              <a:t> </a:t>
            </a:r>
            <a:r>
              <a:rPr lang="en-US" sz="2400" dirty="0" err="1">
                <a:solidFill>
                  <a:schemeClr val="bg1"/>
                </a:solidFill>
              </a:rPr>
              <a:t>Rodchenko</a:t>
            </a:r>
            <a:r>
              <a:rPr lang="en-US" sz="2400" b="1" dirty="0">
                <a:solidFill>
                  <a:schemeClr val="bg1"/>
                </a:solidFill>
              </a:rPr>
              <a:t>, </a:t>
            </a:r>
            <a:r>
              <a:rPr lang="en-US" sz="2400" b="1" i="1" dirty="0">
                <a:solidFill>
                  <a:schemeClr val="bg1"/>
                </a:solidFill>
                <a:latin typeface="Times"/>
                <a:cs typeface="Times"/>
              </a:rPr>
              <a:t>Workers Propaganda Poster</a:t>
            </a:r>
            <a:r>
              <a:rPr lang="en-US" sz="2400" b="1" dirty="0">
                <a:solidFill>
                  <a:schemeClr val="bg1"/>
                </a:solidFill>
              </a:rPr>
              <a:t>, Russia 1020</a:t>
            </a:r>
            <a:endParaRPr lang="en-US" sz="2400" dirty="0">
              <a:solidFill>
                <a:schemeClr val="bg1"/>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5777" y="569542"/>
            <a:ext cx="7604516" cy="5037992"/>
          </a:xfrm>
          <a:prstGeom prst="rect">
            <a:avLst/>
          </a:prstGeom>
          <a:ln>
            <a:solidFill>
              <a:schemeClr val="bg1"/>
            </a:solidFill>
          </a:ln>
        </p:spPr>
      </p:pic>
    </p:spTree>
    <p:extLst>
      <p:ext uri="{BB962C8B-B14F-4D97-AF65-F5344CB8AC3E}">
        <p14:creationId xmlns:p14="http://schemas.microsoft.com/office/powerpoint/2010/main" val="15898117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68687" y="6057704"/>
            <a:ext cx="8094300" cy="461665"/>
          </a:xfrm>
          <a:prstGeom prst="rect">
            <a:avLst/>
          </a:prstGeom>
          <a:noFill/>
        </p:spPr>
        <p:txBody>
          <a:bodyPr wrap="square" rtlCol="0">
            <a:spAutoFit/>
          </a:bodyPr>
          <a:lstStyle/>
          <a:p>
            <a:pPr algn="ctr"/>
            <a:r>
              <a:rPr lang="en-US" sz="2400" dirty="0">
                <a:solidFill>
                  <a:schemeClr val="bg2"/>
                </a:solidFill>
              </a:rPr>
              <a:t>Chiaroscuro in </a:t>
            </a:r>
            <a:r>
              <a:rPr lang="en-US" sz="2400" b="1" dirty="0">
                <a:solidFill>
                  <a:schemeClr val="bg1"/>
                </a:solidFill>
              </a:rPr>
              <a:t>Charcoal</a:t>
            </a:r>
            <a:endParaRPr lang="en-US" sz="2400" dirty="0">
              <a:solidFill>
                <a:schemeClr val="bg1"/>
              </a:solidFill>
            </a:endParaRPr>
          </a:p>
        </p:txBody>
      </p:sp>
      <p:pic>
        <p:nvPicPr>
          <p:cNvPr id="4" name="Picture 3"/>
          <p:cNvPicPr>
            <a:picLocks noChangeAspect="1"/>
          </p:cNvPicPr>
          <p:nvPr/>
        </p:nvPicPr>
        <p:blipFill>
          <a:blip r:embed="rId2"/>
          <a:stretch>
            <a:fillRect/>
          </a:stretch>
        </p:blipFill>
        <p:spPr>
          <a:xfrm>
            <a:off x="2413001" y="434257"/>
            <a:ext cx="4186018" cy="5392615"/>
          </a:xfrm>
          <a:prstGeom prst="rect">
            <a:avLst/>
          </a:prstGeom>
        </p:spPr>
      </p:pic>
    </p:spTree>
    <p:extLst>
      <p:ext uri="{BB962C8B-B14F-4D97-AF65-F5344CB8AC3E}">
        <p14:creationId xmlns:p14="http://schemas.microsoft.com/office/powerpoint/2010/main" val="42237558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68687" y="6057704"/>
            <a:ext cx="8094300" cy="461665"/>
          </a:xfrm>
          <a:prstGeom prst="rect">
            <a:avLst/>
          </a:prstGeom>
          <a:noFill/>
        </p:spPr>
        <p:txBody>
          <a:bodyPr wrap="square" rtlCol="0">
            <a:spAutoFit/>
          </a:bodyPr>
          <a:lstStyle/>
          <a:p>
            <a:pPr algn="ctr"/>
            <a:r>
              <a:rPr lang="en-US" sz="2400" dirty="0">
                <a:solidFill>
                  <a:schemeClr val="bg2"/>
                </a:solidFill>
              </a:rPr>
              <a:t>Chiaroscuro, </a:t>
            </a:r>
            <a:r>
              <a:rPr lang="en-US" sz="2400" dirty="0" err="1">
                <a:solidFill>
                  <a:schemeClr val="bg2"/>
                </a:solidFill>
              </a:rPr>
              <a:t>Ansel</a:t>
            </a:r>
            <a:r>
              <a:rPr lang="en-US" sz="2400" dirty="0">
                <a:solidFill>
                  <a:schemeClr val="bg2"/>
                </a:solidFill>
              </a:rPr>
              <a:t> Adams, </a:t>
            </a:r>
            <a:r>
              <a:rPr lang="en-US" sz="2400" b="1" dirty="0">
                <a:solidFill>
                  <a:schemeClr val="bg1"/>
                </a:solidFill>
              </a:rPr>
              <a:t>Photography</a:t>
            </a:r>
            <a:endParaRPr lang="en-US" sz="2400" dirty="0">
              <a:solidFill>
                <a:schemeClr val="bg1"/>
              </a:solidFill>
            </a:endParaRPr>
          </a:p>
        </p:txBody>
      </p:sp>
      <p:pic>
        <p:nvPicPr>
          <p:cNvPr id="6" name="Picture 5"/>
          <p:cNvPicPr>
            <a:picLocks noChangeAspect="1"/>
          </p:cNvPicPr>
          <p:nvPr/>
        </p:nvPicPr>
        <p:blipFill>
          <a:blip r:embed="rId2"/>
          <a:stretch>
            <a:fillRect/>
          </a:stretch>
        </p:blipFill>
        <p:spPr>
          <a:xfrm>
            <a:off x="1321632" y="807951"/>
            <a:ext cx="6525684" cy="4891817"/>
          </a:xfrm>
          <a:prstGeom prst="rect">
            <a:avLst/>
          </a:prstGeom>
        </p:spPr>
      </p:pic>
    </p:spTree>
    <p:extLst>
      <p:ext uri="{BB962C8B-B14F-4D97-AF65-F5344CB8AC3E}">
        <p14:creationId xmlns:p14="http://schemas.microsoft.com/office/powerpoint/2010/main" val="849588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68687" y="5826872"/>
            <a:ext cx="8094300" cy="830997"/>
          </a:xfrm>
          <a:prstGeom prst="rect">
            <a:avLst/>
          </a:prstGeom>
          <a:noFill/>
        </p:spPr>
        <p:txBody>
          <a:bodyPr wrap="square" rtlCol="0">
            <a:spAutoFit/>
          </a:bodyPr>
          <a:lstStyle/>
          <a:p>
            <a:pPr algn="ctr"/>
            <a:r>
              <a:rPr lang="en-US" sz="2400" dirty="0">
                <a:solidFill>
                  <a:schemeClr val="bg2"/>
                </a:solidFill>
              </a:rPr>
              <a:t>Chiaroscuro, </a:t>
            </a:r>
            <a:r>
              <a:rPr lang="en-US" sz="2400" b="1" dirty="0">
                <a:solidFill>
                  <a:schemeClr val="bg1"/>
                </a:solidFill>
              </a:rPr>
              <a:t>Artemisia Gentileschi, </a:t>
            </a:r>
            <a:r>
              <a:rPr lang="en-US" sz="2400" b="1" i="1" dirty="0">
                <a:solidFill>
                  <a:schemeClr val="bg1"/>
                </a:solidFill>
                <a:latin typeface="Times"/>
                <a:cs typeface="Times"/>
              </a:rPr>
              <a:t>Judith and Maidservant with the Head of </a:t>
            </a:r>
            <a:r>
              <a:rPr lang="en-US" sz="2400" b="1" i="1" dirty="0" err="1">
                <a:solidFill>
                  <a:schemeClr val="bg1"/>
                </a:solidFill>
                <a:latin typeface="Times"/>
                <a:cs typeface="Times"/>
              </a:rPr>
              <a:t>Holofernes</a:t>
            </a:r>
            <a:r>
              <a:rPr lang="en-US" sz="2400" b="1" dirty="0">
                <a:solidFill>
                  <a:schemeClr val="bg1"/>
                </a:solidFill>
              </a:rPr>
              <a:t>, 1625</a:t>
            </a:r>
            <a:endParaRPr lang="en-US" sz="2400" dirty="0">
              <a:solidFill>
                <a:schemeClr val="bg1"/>
              </a:solidFil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619" y="390843"/>
            <a:ext cx="4011084" cy="5203042"/>
          </a:xfrm>
          <a:prstGeom prst="rect">
            <a:avLst/>
          </a:prstGeom>
          <a:ln>
            <a:solidFill>
              <a:schemeClr val="bg1"/>
            </a:solidFill>
          </a:ln>
        </p:spPr>
      </p:pic>
    </p:spTree>
    <p:extLst>
      <p:ext uri="{BB962C8B-B14F-4D97-AF65-F5344CB8AC3E}">
        <p14:creationId xmlns:p14="http://schemas.microsoft.com/office/powerpoint/2010/main" val="3274892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68687" y="5826872"/>
            <a:ext cx="8094300" cy="461665"/>
          </a:xfrm>
          <a:prstGeom prst="rect">
            <a:avLst/>
          </a:prstGeom>
          <a:noFill/>
        </p:spPr>
        <p:txBody>
          <a:bodyPr wrap="square" rtlCol="0">
            <a:spAutoFit/>
          </a:bodyPr>
          <a:lstStyle/>
          <a:p>
            <a:pPr algn="ctr"/>
            <a:r>
              <a:rPr lang="en-US" sz="2400" b="1" dirty="0">
                <a:solidFill>
                  <a:schemeClr val="bg1"/>
                </a:solidFill>
              </a:rPr>
              <a:t>Caravaggio, </a:t>
            </a:r>
            <a:r>
              <a:rPr lang="en-US" sz="2400" b="1" i="1" dirty="0">
                <a:solidFill>
                  <a:schemeClr val="bg1"/>
                </a:solidFill>
                <a:latin typeface="Times"/>
                <a:cs typeface="Times"/>
              </a:rPr>
              <a:t>David with the Head of Goliath</a:t>
            </a:r>
            <a:endParaRPr lang="en-US" sz="2400" dirty="0">
              <a:solidFill>
                <a:schemeClr val="bg1"/>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4984" y="456615"/>
            <a:ext cx="5990923" cy="5003847"/>
          </a:xfrm>
          <a:prstGeom prst="rect">
            <a:avLst/>
          </a:prstGeom>
          <a:ln>
            <a:solidFill>
              <a:schemeClr val="bg1">
                <a:lumMod val="95000"/>
              </a:schemeClr>
            </a:solidFill>
          </a:ln>
        </p:spPr>
      </p:pic>
    </p:spTree>
    <p:extLst>
      <p:ext uri="{BB962C8B-B14F-4D97-AF65-F5344CB8AC3E}">
        <p14:creationId xmlns:p14="http://schemas.microsoft.com/office/powerpoint/2010/main" val="15901001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68687" y="6193277"/>
            <a:ext cx="8094300" cy="461665"/>
          </a:xfrm>
          <a:prstGeom prst="rect">
            <a:avLst/>
          </a:prstGeom>
          <a:noFill/>
        </p:spPr>
        <p:txBody>
          <a:bodyPr wrap="square" rtlCol="0">
            <a:spAutoFit/>
          </a:bodyPr>
          <a:lstStyle/>
          <a:p>
            <a:pPr algn="ctr"/>
            <a:r>
              <a:rPr lang="en-US" sz="2400" dirty="0">
                <a:solidFill>
                  <a:schemeClr val="bg2"/>
                </a:solidFill>
              </a:rPr>
              <a:t>Chiaroscuro, </a:t>
            </a:r>
            <a:r>
              <a:rPr lang="en-US" sz="2400" b="1" dirty="0">
                <a:solidFill>
                  <a:schemeClr val="bg1"/>
                </a:solidFill>
              </a:rPr>
              <a:t>Leonardo da Vinci, </a:t>
            </a:r>
            <a:r>
              <a:rPr lang="en-US" sz="2400" b="1" i="1" dirty="0">
                <a:solidFill>
                  <a:schemeClr val="bg1"/>
                </a:solidFill>
                <a:latin typeface="Times"/>
                <a:cs typeface="Times"/>
              </a:rPr>
              <a:t>Madonna of  the Rocks, </a:t>
            </a:r>
            <a:r>
              <a:rPr lang="en-US" sz="2400" b="1" dirty="0">
                <a:solidFill>
                  <a:schemeClr val="bg1"/>
                </a:solidFill>
              </a:rPr>
              <a:t>1508</a:t>
            </a:r>
            <a:endParaRPr lang="en-US" sz="2400" dirty="0">
              <a:solidFill>
                <a:schemeClr val="bg1"/>
              </a:solidFil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49365" y="512974"/>
            <a:ext cx="3523179" cy="5544373"/>
          </a:xfrm>
          <a:prstGeom prst="rect">
            <a:avLst/>
          </a:prstGeom>
        </p:spPr>
      </p:pic>
    </p:spTree>
    <p:extLst>
      <p:ext uri="{BB962C8B-B14F-4D97-AF65-F5344CB8AC3E}">
        <p14:creationId xmlns:p14="http://schemas.microsoft.com/office/powerpoint/2010/main" val="31328636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1612211"/>
            <a:ext cx="8363982" cy="2418314"/>
          </a:xfrm>
        </p:spPr>
        <p:txBody>
          <a:bodyPr>
            <a:normAutofit fontScale="90000"/>
          </a:bodyPr>
          <a:lstStyle/>
          <a:p>
            <a:r>
              <a:rPr lang="en-US" dirty="0">
                <a:solidFill>
                  <a:schemeClr val="bg2"/>
                </a:solidFill>
              </a:rPr>
              <a:t> </a:t>
            </a:r>
            <a:br>
              <a:rPr lang="en-US" dirty="0">
                <a:solidFill>
                  <a:schemeClr val="bg2"/>
                </a:solidFill>
              </a:rPr>
            </a:br>
            <a:r>
              <a:rPr lang="en-US" dirty="0">
                <a:solidFill>
                  <a:schemeClr val="bg2"/>
                </a:solidFill>
              </a:rPr>
              <a:t>The Elements</a:t>
            </a:r>
            <a:br>
              <a:rPr lang="en-US" dirty="0">
                <a:solidFill>
                  <a:schemeClr val="bg2"/>
                </a:solidFill>
              </a:rPr>
            </a:br>
            <a:r>
              <a:rPr lang="en-US" sz="6700" dirty="0">
                <a:solidFill>
                  <a:schemeClr val="bg2"/>
                </a:solidFill>
              </a:rPr>
              <a:t>Color</a:t>
            </a:r>
          </a:p>
        </p:txBody>
      </p:sp>
    </p:spTree>
    <p:extLst>
      <p:ext uri="{BB962C8B-B14F-4D97-AF65-F5344CB8AC3E}">
        <p14:creationId xmlns:p14="http://schemas.microsoft.com/office/powerpoint/2010/main" val="9255698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2646BF-ECEB-4F4D-852F-5DC329E8E20F}"/>
              </a:ext>
            </a:extLst>
          </p:cNvPr>
          <p:cNvPicPr>
            <a:picLocks noChangeAspect="1"/>
          </p:cNvPicPr>
          <p:nvPr/>
        </p:nvPicPr>
        <p:blipFill>
          <a:blip r:embed="rId2"/>
          <a:stretch>
            <a:fillRect/>
          </a:stretch>
        </p:blipFill>
        <p:spPr>
          <a:xfrm>
            <a:off x="68682" y="1483862"/>
            <a:ext cx="9081064" cy="4314648"/>
          </a:xfrm>
          <a:prstGeom prst="rect">
            <a:avLst/>
          </a:prstGeom>
        </p:spPr>
      </p:pic>
      <p:sp>
        <p:nvSpPr>
          <p:cNvPr id="3" name="TextBox 2">
            <a:extLst>
              <a:ext uri="{FF2B5EF4-FFF2-40B4-BE49-F238E27FC236}">
                <a16:creationId xmlns:a16="http://schemas.microsoft.com/office/drawing/2014/main" id="{F7769AE3-6910-314C-85E6-FAA12A13D3E1}"/>
              </a:ext>
            </a:extLst>
          </p:cNvPr>
          <p:cNvSpPr txBox="1"/>
          <p:nvPr/>
        </p:nvSpPr>
        <p:spPr>
          <a:xfrm>
            <a:off x="857250" y="952500"/>
            <a:ext cx="7429500" cy="646331"/>
          </a:xfrm>
          <a:prstGeom prst="rect">
            <a:avLst/>
          </a:prstGeom>
          <a:noFill/>
        </p:spPr>
        <p:txBody>
          <a:bodyPr wrap="square" rtlCol="0">
            <a:spAutoFit/>
          </a:bodyPr>
          <a:lstStyle/>
          <a:p>
            <a:pPr algn="ctr"/>
            <a:r>
              <a:rPr lang="en-US" sz="3600" dirty="0"/>
              <a:t>The Electromagnetic </a:t>
            </a:r>
            <a:r>
              <a:rPr lang="en-US" sz="3600" dirty="0" err="1"/>
              <a:t>Specturm</a:t>
            </a:r>
            <a:endParaRPr lang="en-US" sz="3600" dirty="0"/>
          </a:p>
        </p:txBody>
      </p:sp>
    </p:spTree>
    <p:extLst>
      <p:ext uri="{BB962C8B-B14F-4D97-AF65-F5344CB8AC3E}">
        <p14:creationId xmlns:p14="http://schemas.microsoft.com/office/powerpoint/2010/main" val="8721003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pectrum.jpeg">
            <a:extLst>
              <a:ext uri="{FF2B5EF4-FFF2-40B4-BE49-F238E27FC236}">
                <a16:creationId xmlns:a16="http://schemas.microsoft.com/office/drawing/2014/main" id="{8997884D-DB16-8B4C-B8C4-7FEFCF8A73CC}"/>
              </a:ext>
            </a:extLst>
          </p:cNvPr>
          <p:cNvPicPr>
            <a:picLocks noChangeAspect="1"/>
          </p:cNvPicPr>
          <p:nvPr/>
        </p:nvPicPr>
        <p:blipFill>
          <a:blip r:embed="rId2"/>
          <a:stretch>
            <a:fillRect/>
          </a:stretch>
        </p:blipFill>
        <p:spPr>
          <a:xfrm>
            <a:off x="1043463" y="183588"/>
            <a:ext cx="7107538" cy="6532886"/>
          </a:xfrm>
          <a:prstGeom prst="rect">
            <a:avLst/>
          </a:prstGeom>
        </p:spPr>
      </p:pic>
    </p:spTree>
    <p:extLst>
      <p:ext uri="{BB962C8B-B14F-4D97-AF65-F5344CB8AC3E}">
        <p14:creationId xmlns:p14="http://schemas.microsoft.com/office/powerpoint/2010/main" val="41669103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ue and wave length.jpeg"/>
          <p:cNvPicPr>
            <a:picLocks noChangeAspect="1"/>
          </p:cNvPicPr>
          <p:nvPr/>
        </p:nvPicPr>
        <p:blipFill>
          <a:blip r:embed="rId2"/>
          <a:stretch>
            <a:fillRect/>
          </a:stretch>
        </p:blipFill>
        <p:spPr>
          <a:xfrm>
            <a:off x="841531" y="277200"/>
            <a:ext cx="7599207" cy="6610667"/>
          </a:xfrm>
          <a:prstGeom prst="rect">
            <a:avLst/>
          </a:prstGeom>
        </p:spPr>
      </p:pic>
      <p:sp>
        <p:nvSpPr>
          <p:cNvPr id="3" name="TextBox 2"/>
          <p:cNvSpPr txBox="1"/>
          <p:nvPr/>
        </p:nvSpPr>
        <p:spPr>
          <a:xfrm>
            <a:off x="4889500" y="3905250"/>
            <a:ext cx="2889250" cy="646331"/>
          </a:xfrm>
          <a:prstGeom prst="rect">
            <a:avLst/>
          </a:prstGeom>
          <a:noFill/>
        </p:spPr>
        <p:txBody>
          <a:bodyPr wrap="square" rtlCol="0">
            <a:spAutoFit/>
          </a:bodyPr>
          <a:lstStyle/>
          <a:p>
            <a:r>
              <a:rPr lang="en-US" sz="3600" dirty="0"/>
              <a:t>Primary Blue</a:t>
            </a:r>
          </a:p>
        </p:txBody>
      </p:sp>
      <p:sp>
        <p:nvSpPr>
          <p:cNvPr id="4" name="TextBox 3"/>
          <p:cNvSpPr txBox="1"/>
          <p:nvPr/>
        </p:nvSpPr>
        <p:spPr>
          <a:xfrm>
            <a:off x="5969000" y="5556250"/>
            <a:ext cx="2889250" cy="646331"/>
          </a:xfrm>
          <a:prstGeom prst="rect">
            <a:avLst/>
          </a:prstGeom>
          <a:noFill/>
        </p:spPr>
        <p:txBody>
          <a:bodyPr wrap="square" rtlCol="0">
            <a:spAutoFit/>
          </a:bodyPr>
          <a:lstStyle/>
          <a:p>
            <a:r>
              <a:rPr lang="en-US" sz="3600" dirty="0"/>
              <a:t>Primary Red</a:t>
            </a:r>
          </a:p>
        </p:txBody>
      </p:sp>
    </p:spTree>
    <p:extLst>
      <p:ext uri="{BB962C8B-B14F-4D97-AF65-F5344CB8AC3E}">
        <p14:creationId xmlns:p14="http://schemas.microsoft.com/office/powerpoint/2010/main" val="3739204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lor as Light.jpeg"/>
          <p:cNvPicPr>
            <a:picLocks noChangeAspect="1"/>
          </p:cNvPicPr>
          <p:nvPr/>
        </p:nvPicPr>
        <p:blipFill>
          <a:blip r:embed="rId2"/>
          <a:stretch>
            <a:fillRect/>
          </a:stretch>
        </p:blipFill>
        <p:spPr>
          <a:xfrm>
            <a:off x="1315854" y="414152"/>
            <a:ext cx="6076159" cy="6164633"/>
          </a:xfrm>
          <a:prstGeom prst="rect">
            <a:avLst/>
          </a:prstGeom>
        </p:spPr>
      </p:pic>
    </p:spTree>
    <p:extLst>
      <p:ext uri="{BB962C8B-B14F-4D97-AF65-F5344CB8AC3E}">
        <p14:creationId xmlns:p14="http://schemas.microsoft.com/office/powerpoint/2010/main" val="2777446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dirty="0" err="1">
                <a:solidFill>
                  <a:schemeClr val="bg1"/>
                </a:solidFill>
              </a:rPr>
              <a:t>Joost</a:t>
            </a:r>
            <a:r>
              <a:rPr lang="en-US" sz="2400" dirty="0">
                <a:solidFill>
                  <a:schemeClr val="bg1"/>
                </a:solidFill>
              </a:rPr>
              <a:t> Schmidt</a:t>
            </a:r>
            <a:r>
              <a:rPr lang="en-US" sz="2400" b="1" dirty="0">
                <a:solidFill>
                  <a:schemeClr val="bg1"/>
                </a:solidFill>
              </a:rPr>
              <a:t>, </a:t>
            </a:r>
            <a:r>
              <a:rPr lang="en-US" sz="2400" b="1" i="1" dirty="0">
                <a:solidFill>
                  <a:schemeClr val="bg1"/>
                </a:solidFill>
                <a:latin typeface="Times"/>
                <a:cs typeface="Times"/>
              </a:rPr>
              <a:t>Bauhaus Poster</a:t>
            </a:r>
            <a:r>
              <a:rPr lang="en-US" sz="2400" b="1" dirty="0">
                <a:solidFill>
                  <a:schemeClr val="bg1"/>
                </a:solidFill>
              </a:rPr>
              <a:t>, Russia 1923 </a:t>
            </a:r>
            <a:endParaRPr lang="en-US" sz="2400" dirty="0">
              <a:solidFill>
                <a:schemeClr val="bg1"/>
              </a:solidFil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31477" y="351693"/>
            <a:ext cx="3892061" cy="5596152"/>
          </a:xfrm>
          <a:prstGeom prst="rect">
            <a:avLst/>
          </a:prstGeom>
        </p:spPr>
      </p:pic>
    </p:spTree>
    <p:extLst>
      <p:ext uri="{BB962C8B-B14F-4D97-AF65-F5344CB8AC3E}">
        <p14:creationId xmlns:p14="http://schemas.microsoft.com/office/powerpoint/2010/main" val="14502330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dditive primaries.jpeg">
            <a:extLst>
              <a:ext uri="{FF2B5EF4-FFF2-40B4-BE49-F238E27FC236}">
                <a16:creationId xmlns:a16="http://schemas.microsoft.com/office/drawing/2014/main" id="{6870C948-A047-E34C-890C-A17EFA504A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5447" y="129479"/>
            <a:ext cx="8346798" cy="5571081"/>
          </a:xfrm>
          <a:prstGeom prst="rect">
            <a:avLst/>
          </a:prstGeom>
        </p:spPr>
      </p:pic>
      <p:sp>
        <p:nvSpPr>
          <p:cNvPr id="3" name="TextBox 2">
            <a:extLst>
              <a:ext uri="{FF2B5EF4-FFF2-40B4-BE49-F238E27FC236}">
                <a16:creationId xmlns:a16="http://schemas.microsoft.com/office/drawing/2014/main" id="{8FAC8660-D2AE-E94B-A2D4-BB03F39FA88A}"/>
              </a:ext>
            </a:extLst>
          </p:cNvPr>
          <p:cNvSpPr txBox="1"/>
          <p:nvPr/>
        </p:nvSpPr>
        <p:spPr>
          <a:xfrm>
            <a:off x="6402824" y="1867657"/>
            <a:ext cx="2354026" cy="3785652"/>
          </a:xfrm>
          <a:prstGeom prst="rect">
            <a:avLst/>
          </a:prstGeom>
          <a:noFill/>
        </p:spPr>
        <p:txBody>
          <a:bodyPr wrap="square" rtlCol="0">
            <a:spAutoFit/>
          </a:bodyPr>
          <a:lstStyle/>
          <a:p>
            <a:r>
              <a:rPr lang="en-US" sz="2400" dirty="0"/>
              <a:t>This is how scientists and color supplies technicians </a:t>
            </a:r>
          </a:p>
          <a:p>
            <a:r>
              <a:rPr lang="en-US" sz="2400" dirty="0"/>
              <a:t>determine the primary colors of pigment: </a:t>
            </a:r>
            <a:r>
              <a:rPr lang="en-US" sz="3200" b="1" dirty="0"/>
              <a:t>cyan, </a:t>
            </a:r>
          </a:p>
          <a:p>
            <a:r>
              <a:rPr lang="en-US" sz="3200" b="1" dirty="0"/>
              <a:t>Magenta, and yellow</a:t>
            </a:r>
          </a:p>
        </p:txBody>
      </p:sp>
    </p:spTree>
    <p:extLst>
      <p:ext uri="{BB962C8B-B14F-4D97-AF65-F5344CB8AC3E}">
        <p14:creationId xmlns:p14="http://schemas.microsoft.com/office/powerpoint/2010/main" val="14519198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gment color primaries.jpeg">
            <a:extLst>
              <a:ext uri="{FF2B5EF4-FFF2-40B4-BE49-F238E27FC236}">
                <a16:creationId xmlns:a16="http://schemas.microsoft.com/office/drawing/2014/main" id="{30A856C1-F2FA-EF44-BFDA-D538398FF13F}"/>
              </a:ext>
            </a:extLst>
          </p:cNvPr>
          <p:cNvPicPr>
            <a:picLocks noChangeAspect="1"/>
          </p:cNvPicPr>
          <p:nvPr/>
        </p:nvPicPr>
        <p:blipFill>
          <a:blip r:embed="rId2"/>
          <a:stretch>
            <a:fillRect/>
          </a:stretch>
        </p:blipFill>
        <p:spPr>
          <a:xfrm>
            <a:off x="446754" y="165100"/>
            <a:ext cx="8255000" cy="6692900"/>
          </a:xfrm>
          <a:prstGeom prst="rect">
            <a:avLst/>
          </a:prstGeom>
        </p:spPr>
      </p:pic>
    </p:spTree>
    <p:extLst>
      <p:ext uri="{BB962C8B-B14F-4D97-AF65-F5344CB8AC3E}">
        <p14:creationId xmlns:p14="http://schemas.microsoft.com/office/powerpoint/2010/main" val="42762462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btractive Primaries 01.jpeg">
            <a:extLst>
              <a:ext uri="{FF2B5EF4-FFF2-40B4-BE49-F238E27FC236}">
                <a16:creationId xmlns:a16="http://schemas.microsoft.com/office/drawing/2014/main" id="{0DC4B5B4-1846-1849-A72A-0DFCFCBCFBB8}"/>
              </a:ext>
            </a:extLst>
          </p:cNvPr>
          <p:cNvPicPr>
            <a:picLocks noChangeAspect="1"/>
          </p:cNvPicPr>
          <p:nvPr/>
        </p:nvPicPr>
        <p:blipFill>
          <a:blip r:embed="rId2"/>
          <a:stretch>
            <a:fillRect/>
          </a:stretch>
        </p:blipFill>
        <p:spPr>
          <a:xfrm>
            <a:off x="1518350" y="323968"/>
            <a:ext cx="6713355" cy="6335138"/>
          </a:xfrm>
          <a:prstGeom prst="rect">
            <a:avLst/>
          </a:prstGeom>
        </p:spPr>
      </p:pic>
    </p:spTree>
    <p:extLst>
      <p:ext uri="{BB962C8B-B14F-4D97-AF65-F5344CB8AC3E}">
        <p14:creationId xmlns:p14="http://schemas.microsoft.com/office/powerpoint/2010/main" val="17137174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p:nvPr>
        </p:nvSpPr>
        <p:spPr>
          <a:xfrm>
            <a:off x="437904" y="816344"/>
            <a:ext cx="8363982" cy="2418314"/>
          </a:xfrm>
        </p:spPr>
        <p:txBody>
          <a:bodyPr anchor="t">
            <a:noAutofit/>
          </a:bodyPr>
          <a:lstStyle/>
          <a:p>
            <a:pPr algn="l"/>
            <a:r>
              <a:rPr lang="en-US" sz="3200" dirty="0">
                <a:solidFill>
                  <a:schemeClr val="bg1"/>
                </a:solidFill>
              </a:rPr>
              <a:t>Symbolic color</a:t>
            </a:r>
            <a:br>
              <a:rPr lang="en-US" sz="3200" dirty="0">
                <a:solidFill>
                  <a:schemeClr val="bg1"/>
                </a:solidFill>
              </a:rPr>
            </a:br>
            <a:br>
              <a:rPr lang="en-US" sz="3200" dirty="0">
                <a:solidFill>
                  <a:schemeClr val="bg1"/>
                </a:solidFill>
              </a:rPr>
            </a:br>
            <a:r>
              <a:rPr lang="en-US" sz="3200" dirty="0">
                <a:solidFill>
                  <a:schemeClr val="bg1"/>
                </a:solidFill>
              </a:rPr>
              <a:t>To different people in different situations and in different contexts, color </a:t>
            </a:r>
            <a:r>
              <a:rPr lang="en-US" sz="3200" dirty="0" err="1">
                <a:solidFill>
                  <a:schemeClr val="bg1"/>
                </a:solidFill>
              </a:rPr>
              <a:t>mens</a:t>
            </a:r>
            <a:r>
              <a:rPr lang="en-US" sz="3200" dirty="0">
                <a:solidFill>
                  <a:schemeClr val="bg1"/>
                </a:solidFill>
              </a:rPr>
              <a:t> different things. There is no one meaning for any given color, though in a particular cultural environment, there may be a shared understanding of it. Red, for instance, may mean love or hate, stop, or sunset. </a:t>
            </a:r>
          </a:p>
        </p:txBody>
      </p:sp>
    </p:spTree>
    <p:extLst>
      <p:ext uri="{BB962C8B-B14F-4D97-AF65-F5344CB8AC3E}">
        <p14:creationId xmlns:p14="http://schemas.microsoft.com/office/powerpoint/2010/main" val="15969856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b="1" dirty="0">
                <a:solidFill>
                  <a:schemeClr val="bg1"/>
                </a:solidFill>
              </a:rPr>
              <a:t>Vincent van Gogh, </a:t>
            </a:r>
            <a:r>
              <a:rPr lang="en-US" sz="2400" b="1" i="1" dirty="0">
                <a:solidFill>
                  <a:schemeClr val="bg1"/>
                </a:solidFill>
                <a:latin typeface="Times"/>
                <a:cs typeface="Times"/>
              </a:rPr>
              <a:t>Starry Night</a:t>
            </a:r>
            <a:r>
              <a:rPr lang="en-US" sz="2400" b="1" dirty="0">
                <a:solidFill>
                  <a:schemeClr val="bg1"/>
                </a:solidFill>
              </a:rPr>
              <a:t>, 1889</a:t>
            </a:r>
            <a:endParaRPr lang="en-US" sz="2400" dirty="0">
              <a:solidFill>
                <a:schemeClr val="bg1"/>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5993" y="571500"/>
            <a:ext cx="8333227" cy="5208267"/>
          </a:xfrm>
          <a:prstGeom prst="rect">
            <a:avLst/>
          </a:prstGeom>
        </p:spPr>
      </p:pic>
    </p:spTree>
    <p:extLst>
      <p:ext uri="{BB962C8B-B14F-4D97-AF65-F5344CB8AC3E}">
        <p14:creationId xmlns:p14="http://schemas.microsoft.com/office/powerpoint/2010/main" val="25080225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40848" y="6120236"/>
            <a:ext cx="8582934" cy="461665"/>
          </a:xfrm>
          <a:prstGeom prst="rect">
            <a:avLst/>
          </a:prstGeom>
          <a:noFill/>
        </p:spPr>
        <p:txBody>
          <a:bodyPr wrap="square" rtlCol="0">
            <a:spAutoFit/>
          </a:bodyPr>
          <a:lstStyle/>
          <a:p>
            <a:pPr algn="ctr"/>
            <a:r>
              <a:rPr lang="en-US" sz="2400" b="1" dirty="0">
                <a:solidFill>
                  <a:schemeClr val="bg1"/>
                </a:solidFill>
              </a:rPr>
              <a:t>Claude Monet, </a:t>
            </a:r>
            <a:r>
              <a:rPr lang="en-US" sz="2400" b="1" i="1" dirty="0">
                <a:solidFill>
                  <a:schemeClr val="bg1"/>
                </a:solidFill>
                <a:latin typeface="Times"/>
                <a:cs typeface="Times"/>
              </a:rPr>
              <a:t>Haystacks — End of the Summer Morning</a:t>
            </a:r>
            <a:r>
              <a:rPr lang="en-US" sz="2400" b="1" dirty="0">
                <a:solidFill>
                  <a:schemeClr val="bg1"/>
                </a:solidFill>
              </a:rPr>
              <a:t>, 1891</a:t>
            </a:r>
            <a:endParaRPr lang="en-US" sz="2400" dirty="0">
              <a:solidFill>
                <a:schemeClr val="bg1"/>
              </a:solidFill>
            </a:endParaRPr>
          </a:p>
        </p:txBody>
      </p:sp>
      <p:pic>
        <p:nvPicPr>
          <p:cNvPr id="6" name="Picture 5"/>
          <p:cNvPicPr>
            <a:picLocks noChangeAspect="1"/>
          </p:cNvPicPr>
          <p:nvPr/>
        </p:nvPicPr>
        <p:blipFill>
          <a:blip r:embed="rId2"/>
          <a:stretch>
            <a:fillRect/>
          </a:stretch>
        </p:blipFill>
        <p:spPr>
          <a:xfrm>
            <a:off x="564113" y="853829"/>
            <a:ext cx="7966180" cy="4829710"/>
          </a:xfrm>
          <a:prstGeom prst="rect">
            <a:avLst/>
          </a:prstGeom>
        </p:spPr>
      </p:pic>
    </p:spTree>
    <p:extLst>
      <p:ext uri="{BB962C8B-B14F-4D97-AF65-F5344CB8AC3E}">
        <p14:creationId xmlns:p14="http://schemas.microsoft.com/office/powerpoint/2010/main" val="40731106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120236"/>
            <a:ext cx="8094300" cy="461665"/>
          </a:xfrm>
          <a:prstGeom prst="rect">
            <a:avLst/>
          </a:prstGeom>
          <a:noFill/>
        </p:spPr>
        <p:txBody>
          <a:bodyPr wrap="square" rtlCol="0">
            <a:spAutoFit/>
          </a:bodyPr>
          <a:lstStyle/>
          <a:p>
            <a:pPr algn="ctr"/>
            <a:r>
              <a:rPr lang="en-US" sz="2400" b="1" dirty="0">
                <a:solidFill>
                  <a:schemeClr val="bg1"/>
                </a:solidFill>
              </a:rPr>
              <a:t>Vincent van Gogh, </a:t>
            </a:r>
            <a:r>
              <a:rPr lang="en-US" sz="2400" b="1" i="1" dirty="0">
                <a:solidFill>
                  <a:schemeClr val="bg1"/>
                </a:solidFill>
                <a:latin typeface="Times"/>
                <a:cs typeface="Times"/>
              </a:rPr>
              <a:t>The Night Cafe</a:t>
            </a:r>
            <a:r>
              <a:rPr lang="en-US" sz="2400" b="1" dirty="0">
                <a:solidFill>
                  <a:schemeClr val="bg1"/>
                </a:solidFill>
              </a:rPr>
              <a:t>, 1889</a:t>
            </a:r>
            <a:endParaRPr lang="en-US" sz="2400" dirty="0">
              <a:solidFill>
                <a:schemeClr val="bg1"/>
              </a:solidFill>
            </a:endParaRPr>
          </a:p>
        </p:txBody>
      </p:sp>
      <p:pic>
        <p:nvPicPr>
          <p:cNvPr id="2" name="Picture 1"/>
          <p:cNvPicPr>
            <a:picLocks noChangeAspect="1"/>
          </p:cNvPicPr>
          <p:nvPr/>
        </p:nvPicPr>
        <p:blipFill>
          <a:blip r:embed="rId2"/>
          <a:stretch>
            <a:fillRect/>
          </a:stretch>
        </p:blipFill>
        <p:spPr>
          <a:xfrm>
            <a:off x="1042229" y="575819"/>
            <a:ext cx="6981858" cy="5544417"/>
          </a:xfrm>
          <a:prstGeom prst="rect">
            <a:avLst/>
          </a:prstGeom>
        </p:spPr>
      </p:pic>
    </p:spTree>
    <p:extLst>
      <p:ext uri="{BB962C8B-B14F-4D97-AF65-F5344CB8AC3E}">
        <p14:creationId xmlns:p14="http://schemas.microsoft.com/office/powerpoint/2010/main" val="18829701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658571"/>
            <a:ext cx="8094300" cy="830997"/>
          </a:xfrm>
          <a:prstGeom prst="rect">
            <a:avLst/>
          </a:prstGeom>
          <a:noFill/>
        </p:spPr>
        <p:txBody>
          <a:bodyPr wrap="square" rtlCol="0">
            <a:spAutoFit/>
          </a:bodyPr>
          <a:lstStyle/>
          <a:p>
            <a:pPr algn="ctr"/>
            <a:r>
              <a:rPr lang="en-US" sz="2400" b="1" dirty="0">
                <a:solidFill>
                  <a:schemeClr val="bg1"/>
                </a:solidFill>
              </a:rPr>
              <a:t>j. M. W. Turner, </a:t>
            </a:r>
            <a:r>
              <a:rPr lang="en-US" sz="2400" i="1" dirty="0">
                <a:solidFill>
                  <a:schemeClr val="bg1"/>
                </a:solidFill>
              </a:rPr>
              <a:t>The fighting </a:t>
            </a:r>
            <a:r>
              <a:rPr lang="en-US" sz="2400" i="1" dirty="0" err="1">
                <a:solidFill>
                  <a:schemeClr val="bg1"/>
                </a:solidFill>
              </a:rPr>
              <a:t>Temeraire</a:t>
            </a:r>
            <a:r>
              <a:rPr lang="en-US" sz="2400" i="1" dirty="0">
                <a:solidFill>
                  <a:schemeClr val="bg1"/>
                </a:solidFill>
              </a:rPr>
              <a:t> Tugged to her Last Berth to be Broken Up</a:t>
            </a:r>
            <a:r>
              <a:rPr lang="en-US" sz="2400" b="1" dirty="0">
                <a:solidFill>
                  <a:schemeClr val="bg1"/>
                </a:solidFill>
              </a:rPr>
              <a:t>,  British 1838</a:t>
            </a:r>
            <a:endParaRPr lang="en-US" sz="2400" dirty="0">
              <a:solidFill>
                <a:schemeClr val="bg1"/>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9230" y="525768"/>
            <a:ext cx="7874000" cy="5034439"/>
          </a:xfrm>
          <a:prstGeom prst="rect">
            <a:avLst/>
          </a:prstGeom>
        </p:spPr>
      </p:pic>
    </p:spTree>
    <p:extLst>
      <p:ext uri="{BB962C8B-B14F-4D97-AF65-F5344CB8AC3E}">
        <p14:creationId xmlns:p14="http://schemas.microsoft.com/office/powerpoint/2010/main" val="1867131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5658571"/>
            <a:ext cx="8094300" cy="461665"/>
          </a:xfrm>
          <a:prstGeom prst="rect">
            <a:avLst/>
          </a:prstGeom>
          <a:noFill/>
        </p:spPr>
        <p:txBody>
          <a:bodyPr wrap="square" rtlCol="0">
            <a:spAutoFit/>
          </a:bodyPr>
          <a:lstStyle/>
          <a:p>
            <a:pPr algn="ctr"/>
            <a:r>
              <a:rPr lang="en-US" sz="2400" b="1" dirty="0">
                <a:solidFill>
                  <a:schemeClr val="bg1"/>
                </a:solidFill>
              </a:rPr>
              <a:t>Henri Matisse, </a:t>
            </a:r>
            <a:r>
              <a:rPr lang="en-US" sz="2400" i="1" dirty="0">
                <a:solidFill>
                  <a:schemeClr val="bg1"/>
                </a:solidFill>
              </a:rPr>
              <a:t>Red Room — Harmony in Red</a:t>
            </a:r>
            <a:r>
              <a:rPr lang="en-US" sz="2400" b="1" dirty="0">
                <a:solidFill>
                  <a:schemeClr val="bg1"/>
                </a:solidFill>
              </a:rPr>
              <a:t>,  French 1908</a:t>
            </a:r>
            <a:endParaRPr lang="en-US" sz="2400" dirty="0">
              <a:solidFill>
                <a:schemeClr val="bg1"/>
              </a:solidFill>
            </a:endParaRPr>
          </a:p>
        </p:txBody>
      </p:sp>
      <p:pic>
        <p:nvPicPr>
          <p:cNvPr id="2" name="Picture 1"/>
          <p:cNvPicPr>
            <a:picLocks noChangeAspect="1"/>
          </p:cNvPicPr>
          <p:nvPr/>
        </p:nvPicPr>
        <p:blipFill>
          <a:blip r:embed="rId2"/>
          <a:stretch>
            <a:fillRect/>
          </a:stretch>
        </p:blipFill>
        <p:spPr>
          <a:xfrm>
            <a:off x="1445846" y="388377"/>
            <a:ext cx="5959231" cy="4803869"/>
          </a:xfrm>
          <a:prstGeom prst="rect">
            <a:avLst/>
          </a:prstGeom>
        </p:spPr>
      </p:pic>
    </p:spTree>
    <p:extLst>
      <p:ext uri="{BB962C8B-B14F-4D97-AF65-F5344CB8AC3E}">
        <p14:creationId xmlns:p14="http://schemas.microsoft.com/office/powerpoint/2010/main" val="36294433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01" y="0"/>
            <a:ext cx="9394547" cy="698182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35993" y="6029793"/>
            <a:ext cx="8094300" cy="461665"/>
          </a:xfrm>
          <a:prstGeom prst="rect">
            <a:avLst/>
          </a:prstGeom>
          <a:noFill/>
        </p:spPr>
        <p:txBody>
          <a:bodyPr wrap="square" rtlCol="0">
            <a:spAutoFit/>
          </a:bodyPr>
          <a:lstStyle/>
          <a:p>
            <a:pPr algn="ctr"/>
            <a:r>
              <a:rPr lang="en-US" sz="2400" b="1" dirty="0">
                <a:solidFill>
                  <a:schemeClr val="bg1"/>
                </a:solidFill>
              </a:rPr>
              <a:t>Pierre–</a:t>
            </a:r>
            <a:r>
              <a:rPr lang="en-US" sz="2400" b="1" dirty="0" err="1">
                <a:solidFill>
                  <a:schemeClr val="bg1"/>
                </a:solidFill>
              </a:rPr>
              <a:t>Auguste</a:t>
            </a:r>
            <a:r>
              <a:rPr lang="en-US" sz="2400" b="1" dirty="0">
                <a:solidFill>
                  <a:schemeClr val="bg1"/>
                </a:solidFill>
              </a:rPr>
              <a:t> Renoir, </a:t>
            </a:r>
            <a:r>
              <a:rPr lang="en-US" sz="2400" i="1" dirty="0">
                <a:solidFill>
                  <a:schemeClr val="bg1"/>
                </a:solidFill>
              </a:rPr>
              <a:t>Le Moulin de la </a:t>
            </a:r>
            <a:r>
              <a:rPr lang="en-US" sz="2400" i="1" dirty="0" err="1">
                <a:solidFill>
                  <a:schemeClr val="bg1"/>
                </a:solidFill>
              </a:rPr>
              <a:t>Galette</a:t>
            </a:r>
            <a:r>
              <a:rPr lang="en-US" sz="2400" b="1" dirty="0">
                <a:solidFill>
                  <a:schemeClr val="bg1"/>
                </a:solidFill>
              </a:rPr>
              <a:t>,  French 1874</a:t>
            </a:r>
            <a:endParaRPr lang="en-US" sz="2400" dirty="0">
              <a:solidFill>
                <a:schemeClr val="bg1"/>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9227" y="395883"/>
            <a:ext cx="7247589" cy="5399454"/>
          </a:xfrm>
          <a:prstGeom prst="rect">
            <a:avLst/>
          </a:prstGeom>
        </p:spPr>
      </p:pic>
      <p:sp>
        <p:nvSpPr>
          <p:cNvPr id="7" name="TextBox 6"/>
          <p:cNvSpPr txBox="1"/>
          <p:nvPr/>
        </p:nvSpPr>
        <p:spPr>
          <a:xfrm>
            <a:off x="9710615" y="840154"/>
            <a:ext cx="2735385" cy="1754327"/>
          </a:xfrm>
          <a:prstGeom prst="rect">
            <a:avLst/>
          </a:prstGeom>
          <a:noFill/>
        </p:spPr>
        <p:txBody>
          <a:bodyPr wrap="square" rtlCol="0">
            <a:spAutoFit/>
          </a:bodyPr>
          <a:lstStyle/>
          <a:p>
            <a:r>
              <a:rPr lang="en-US" sz="3600" dirty="0"/>
              <a:t>Le Moulin de la </a:t>
            </a:r>
            <a:r>
              <a:rPr lang="en-US" sz="3600" dirty="0" err="1"/>
              <a:t>Galette</a:t>
            </a:r>
            <a:r>
              <a:rPr lang="en-US" sz="3600" dirty="0"/>
              <a:t>- Pierre</a:t>
            </a:r>
          </a:p>
        </p:txBody>
      </p:sp>
    </p:spTree>
    <p:extLst>
      <p:ext uri="{BB962C8B-B14F-4D97-AF65-F5344CB8AC3E}">
        <p14:creationId xmlns:p14="http://schemas.microsoft.com/office/powerpoint/2010/main" val="41611016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5365</TotalTime>
  <Words>890</Words>
  <Application>Microsoft Macintosh PowerPoint</Application>
  <PresentationFormat>On-screen Show (4:3)</PresentationFormat>
  <Paragraphs>80</Paragraphs>
  <Slides>109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109</vt:i4>
      </vt:variant>
    </vt:vector>
  </HeadingPairs>
  <TitlesOfParts>
    <vt:vector size="113" baseType="lpstr">
      <vt:lpstr>Arial</vt:lpstr>
      <vt:lpstr>Calibri</vt:lpstr>
      <vt:lpstr>Times</vt:lpstr>
      <vt:lpstr>Office Theme</vt:lpstr>
      <vt:lpstr>Week 2 Art Elements</vt:lpstr>
      <vt:lpstr>  The Elements Shape</vt:lpstr>
      <vt:lpstr>PowerPoint Presentation</vt:lpstr>
      <vt:lpstr>REVIEW  The Russian Avant Garde artists and designers used mainly elementary shapes such as circles and triangles in their compositions. They included Lazar Markovich Lissitzky and Aleksandr Rodchenko. Also other modernists and Art Deco designers concentrated  on shapes as the main element in their works.</vt:lpstr>
      <vt:lpstr>Silhouette shapes communicate clearly and quickly, particularly in profile and side views.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Elements 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Elements Light and Tonal Value “Chiaroscuro”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Elements Color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Symbolic color  To different people in different situations and in different contexts, color mens different things. There is no one meaning for any given color, though in a particular cultural environment, there may be a shared understanding of it. Red, for instance, may mean love or hate, stop, or sunset. </vt:lpstr>
      <vt:lpstr>PowerPoint Presentation</vt:lpstr>
      <vt:lpstr>PowerPoint Presentation</vt:lpstr>
      <vt:lpstr>PowerPoint Presentation</vt:lpstr>
      <vt:lpstr>PowerPoint Presentation</vt:lpstr>
      <vt:lpstr>PowerPoint Presentation</vt:lpstr>
      <vt:lpstr>PowerPoint Presentation</vt:lpstr>
      <vt:lpstr>  The Elements Texture</vt:lpstr>
      <vt:lpstr>Texture we can touch and feel is called Tactile Texture.</vt:lpstr>
      <vt:lpstr>PowerPoint Presentation</vt:lpstr>
      <vt:lpstr>PowerPoint Presentation</vt:lpstr>
      <vt:lpstr>PowerPoint Presentation</vt:lpstr>
      <vt:lpstr>PowerPoint Presentation</vt:lpstr>
      <vt:lpstr>We call texture that REPRESENTS Tactile texture — VISUAL TEXTURE.</vt:lpstr>
      <vt:lpstr>We call texture that REPRESENTS Tactile texture — Visual Texure.</vt:lpstr>
      <vt:lpstr>PowerPoint Presentation</vt:lpstr>
      <vt:lpstr>PowerPoint Presentation</vt:lpstr>
    </vt:vector>
  </TitlesOfParts>
  <Company>AC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de los Muertos</dc:title>
  <dc:creator>AC</dc:creator>
  <cp:lastModifiedBy>Microsoft Office User</cp:lastModifiedBy>
  <cp:revision>190</cp:revision>
  <dcterms:created xsi:type="dcterms:W3CDTF">2014-10-20T02:54:06Z</dcterms:created>
  <dcterms:modified xsi:type="dcterms:W3CDTF">2020-09-08T03:00:06Z</dcterms:modified>
</cp:coreProperties>
</file>